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664" r:id="rId5"/>
    <p:sldMasterId id="2147483679" r:id="rId6"/>
  </p:sldMasterIdLst>
  <p:notesMasterIdLst>
    <p:notesMasterId r:id="rId21"/>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9144000" cy="5143500" type="screen16x9"/>
  <p:notesSz cx="6858000" cy="9144000"/>
  <p:embeddedFontLst>
    <p:embeddedFont>
      <p:font typeface="DM Sans" pitchFamily="2" charset="0"/>
      <p:regular r:id="rId22"/>
      <p:bold r:id="rId23"/>
      <p:italic r:id="rId24"/>
      <p:boldItalic r:id="rId25"/>
    </p:embeddedFont>
    <p:embeddedFont>
      <p:font typeface="Lato" panose="020F0502020204030203" pitchFamily="34" charset="0"/>
      <p:regular r:id="rId26"/>
      <p:bold r:id="rId27"/>
      <p:italic r:id="rId28"/>
      <p:boldItalic r:id="rId29"/>
    </p:embeddedFont>
    <p:embeddedFont>
      <p:font typeface="Sen"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3" roundtripDataSignature="AMtx7mg+xfADt7KMvshCvewIqkgdT9IeN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3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34B18D-06CE-4565-82F5-18EC59F8070D}">
  <a:tblStyle styleId="{B134B18D-06CE-4565-82F5-18EC59F8070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4.fntdata"/><Relationship Id="rId33"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2a11c179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35f2a11c179_0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a:t>INTRO</a:t>
            </a:r>
          </a:p>
          <a:p>
            <a:pPr marL="0" indent="0">
              <a:buNone/>
            </a:pPr>
            <a:r>
              <a:rPr lang="en-US"/>
              <a:t>Alecia, Senior Channel Manager – </a:t>
            </a:r>
          </a:p>
          <a:p>
            <a:pPr marL="0" indent="0">
              <a:buNone/>
            </a:pPr>
            <a:endParaRPr lang="en-US"/>
          </a:p>
          <a:p>
            <a:pPr marL="0" indent="0">
              <a:buNone/>
            </a:pPr>
            <a:r>
              <a:rPr lang="en-US"/>
              <a:t>this is my second time presenting in this role so thank you all for the patience and grace.</a:t>
            </a:r>
          </a:p>
          <a:p>
            <a:pPr marL="0" indent="0">
              <a:buNone/>
            </a:pPr>
            <a:endParaRPr lang="en-US"/>
          </a:p>
          <a:p>
            <a:pPr marL="171450" indent="-171450"/>
            <a:r>
              <a:rPr lang="en-US"/>
              <a:t>3 months @ </a:t>
            </a:r>
            <a:r>
              <a:rPr lang="en-US" err="1"/>
              <a:t>Edvance</a:t>
            </a:r>
            <a:r>
              <a:rPr lang="en-US"/>
              <a:t>. </a:t>
            </a:r>
          </a:p>
          <a:p>
            <a:pPr marL="171450" indent="-171450"/>
            <a:endParaRPr lang="en-US"/>
          </a:p>
          <a:p>
            <a:pPr marL="171450" indent="-171450"/>
            <a:r>
              <a:rPr lang="en-US"/>
              <a:t>I am probably one of the newest faces in the room this year, but I am not new to education. If you all will allow me a moment to share.</a:t>
            </a:r>
          </a:p>
          <a:p>
            <a:pPr marL="171450" indent="-171450"/>
            <a:endParaRPr lang="en-US"/>
          </a:p>
          <a:p>
            <a:pPr marL="171450" indent="-171450"/>
            <a:r>
              <a:rPr lang="en-US"/>
              <a:t>Worked at an 85 year old private university in Indiana – that myself, my parents and my grandmother attended - guiding the next generation to discern seriously where to go to college. </a:t>
            </a:r>
          </a:p>
          <a:p>
            <a:pPr marL="0" indent="0">
              <a:buNone/>
            </a:pPr>
            <a:endParaRPr lang="en-US"/>
          </a:p>
          <a:p>
            <a:pPr marL="1085850" lvl="1" indent="-171450">
              <a:buFont typeface="Courier New,monospace"/>
              <a:buChar char="o"/>
            </a:pPr>
            <a:r>
              <a:rPr lang="en-US"/>
              <a:t>In time, coaching young people into federal student loans with uncertain job outcomes was not sitting well with my spirit. So I did something about it. </a:t>
            </a:r>
          </a:p>
          <a:p>
            <a:pPr marL="171450" indent="-171450">
              <a:buFont typeface="Courier New,monospace"/>
              <a:buChar char="o"/>
            </a:pPr>
            <a:endParaRPr lang="en-US"/>
          </a:p>
          <a:p>
            <a:pPr marL="171450" indent="-171450">
              <a:buFont typeface="Courier New,monospace"/>
              <a:buChar char="o"/>
            </a:pPr>
            <a:r>
              <a:rPr lang="en-US"/>
              <a:t>I left! To work at an immigrant founded coding school in Indianapolis that was not even 1 year old when I joined. </a:t>
            </a:r>
          </a:p>
          <a:p>
            <a:pPr marL="0" indent="0">
              <a:buNone/>
            </a:pPr>
            <a:endParaRPr lang="en-US"/>
          </a:p>
          <a:p>
            <a:pPr marL="1085850" lvl="1" indent="-171450">
              <a:buFont typeface="Courier New,monospace"/>
              <a:buChar char="o"/>
            </a:pPr>
            <a:r>
              <a:rPr lang="en-US"/>
              <a:t>This innovative, accelerated education - less than the cost of a single year at my previous university – with promising job outcomes and higher pay in tech - this all felt correct. </a:t>
            </a:r>
          </a:p>
          <a:p>
            <a:pPr marL="171450" indent="-171450">
              <a:buFont typeface="Courier New,monospace"/>
              <a:buChar char="o"/>
            </a:pPr>
            <a:endParaRPr lang="en-US"/>
          </a:p>
          <a:p>
            <a:pPr marL="171450" indent="-171450">
              <a:buFont typeface="Courier New,monospace"/>
              <a:buChar char="o"/>
            </a:pPr>
            <a:endParaRPr lang="en-US"/>
          </a:p>
          <a:p>
            <a:pPr marL="171450" indent="-171450">
              <a:buFont typeface="Courier New,monospace"/>
              <a:buChar char="o"/>
            </a:pPr>
            <a:r>
              <a:rPr lang="en-US"/>
              <a:t>Now, understanding the inner workings of traditional and innovative higher ed options - emboldened by a decade in education - I am unyieldingly insistent that money needs to stay in the pockets of working people – whatever school pathway they take. </a:t>
            </a:r>
          </a:p>
          <a:p>
            <a:pPr marL="171450" indent="-171450">
              <a:buFont typeface="Courier New,monospace"/>
              <a:buChar char="o"/>
            </a:pPr>
            <a:endParaRPr lang="en-US"/>
          </a:p>
          <a:p>
            <a:pPr marL="1085850" lvl="1" indent="-171450">
              <a:buFont typeface="Courier New,monospace"/>
              <a:buChar char="o"/>
            </a:pPr>
            <a:r>
              <a:rPr lang="en-US"/>
              <a:t>Obviously I am energized by this work advocating for your members – it aligns with and ignites my spirit. </a:t>
            </a:r>
          </a:p>
          <a:p>
            <a:pPr marL="171450" indent="-171450">
              <a:buFont typeface="Courier New,monospace"/>
              <a:buChar char="o"/>
            </a:pPr>
            <a:endParaRPr lang="en-US"/>
          </a:p>
          <a:p>
            <a:pPr marL="171450" indent="-171450">
              <a:buFont typeface="Courier New,monospace"/>
              <a:buChar char="o"/>
            </a:pPr>
            <a:endParaRPr lang="en-US"/>
          </a:p>
          <a:p>
            <a:pPr marL="171450" indent="-171450">
              <a:buFont typeface="Courier New,monospace"/>
              <a:buChar char="o"/>
            </a:pPr>
            <a:r>
              <a:rPr lang="en-US"/>
              <a:t>Starting with a data point to center our conversation about why this is important.</a:t>
            </a:r>
          </a:p>
          <a:p>
            <a:pPr marL="171450" indent="-171450">
              <a:buFont typeface="Courier New,monospace"/>
              <a:buChar char="o"/>
            </a:pPr>
            <a:endParaRPr lang="en-US"/>
          </a:p>
          <a:p>
            <a:pPr marL="171450" indent="-171450">
              <a:buFont typeface="Courier New,monospace"/>
              <a:buChar char="o"/>
            </a:pPr>
            <a:r>
              <a:rPr lang="en-US"/>
              <a:t>According to the Education Data Initiative in March 2025, the average federal student loan debt balance is $38,000</a:t>
            </a:r>
          </a:p>
          <a:p>
            <a:pPr marL="1314450" lvl="2" indent="-171450">
              <a:buFont typeface="Wingdings"/>
              <a:buChar char="§"/>
            </a:pPr>
            <a:endParaRPr lang="en-US"/>
          </a:p>
          <a:p>
            <a:pPr marL="1314450" lvl="2" indent="-171450">
              <a:buFont typeface="Wingdings"/>
              <a:buChar char="§"/>
            </a:pPr>
            <a:r>
              <a:rPr lang="en-US"/>
              <a:t>I don't love hearing that. It also doesn't resonate with my spirit. So – again - I'm going to do something about it. Me being here is doing something about it.</a:t>
            </a:r>
          </a:p>
          <a:p>
            <a:pPr marL="171450" indent="-171450">
              <a:buFont typeface="Courier New,monospace"/>
              <a:buChar char="o"/>
            </a:pPr>
            <a:endParaRPr lang="en-US"/>
          </a:p>
          <a:p>
            <a:pPr marL="1085850" lvl="1" indent="-171450">
              <a:buFont typeface="Courier New,monospace"/>
              <a:buChar char="o"/>
            </a:pPr>
            <a:r>
              <a:rPr lang="en-US"/>
              <a:t>Maybe we can't </a:t>
            </a:r>
            <a:r>
              <a:rPr lang="en-US" b="1"/>
              <a:t>cut</a:t>
            </a:r>
            <a:r>
              <a:rPr lang="en-US"/>
              <a:t> out of pocket cost and student debt for all people, but we can be part of the solution for OUR people - in unions.</a:t>
            </a:r>
          </a:p>
          <a:p>
            <a:pPr marL="1085850" lvl="1" indent="-171450">
              <a:buFont typeface="Courier New,monospace"/>
              <a:buChar char="o"/>
            </a:pPr>
            <a:endParaRPr lang="en-US"/>
          </a:p>
          <a:p>
            <a:pPr marL="1085850" lvl="1" indent="-171450">
              <a:buFont typeface="Courier New,monospace"/>
              <a:buChar char="o"/>
            </a:pPr>
            <a:r>
              <a:rPr lang="en-US"/>
              <a:t>Because we look out for each other. </a:t>
            </a:r>
          </a:p>
          <a:p>
            <a:pPr marL="1085850" lvl="1" indent="-171450">
              <a:buFont typeface="Courier New,monospace"/>
              <a:buChar char="o"/>
            </a:pPr>
            <a:endParaRPr lang="en-US"/>
          </a:p>
          <a:p>
            <a:pPr marL="1085850" lvl="1" indent="-171450">
              <a:buFont typeface="Courier New,monospace"/>
              <a:buChar char="o"/>
            </a:pPr>
            <a:endParaRPr lang="en-US"/>
          </a:p>
          <a:p>
            <a:pPr marL="1085850" lvl="1" indent="-171450">
              <a:buFont typeface="Courier New,monospace"/>
              <a:buChar char="o"/>
            </a:pPr>
            <a:r>
              <a:rPr lang="en-US"/>
              <a:t>In such a short and impactful 3 months, I already know that unions show up different. Our team will continue to show up with solutions. </a:t>
            </a:r>
          </a:p>
          <a:p>
            <a:pPr marL="1085850" lvl="1" indent="-171450">
              <a:buFont typeface="Courier New,monospace"/>
              <a:buChar char="o"/>
            </a:pPr>
            <a:endParaRPr lang="en-US"/>
          </a:p>
          <a:p>
            <a:pPr lvl="1" indent="0">
              <a:buNone/>
            </a:pPr>
            <a:endParaRPr lang="en-US"/>
          </a:p>
          <a:p>
            <a:pPr marL="1085850" lvl="1" indent="-171450">
              <a:buFont typeface="Courier New,monospace"/>
              <a:buChar char="o"/>
            </a:pPr>
            <a:endParaRPr lang="en-US"/>
          </a:p>
          <a:p>
            <a:pPr marL="1085850" lvl="1" indent="-171450">
              <a:buFont typeface="Courier New,monospace"/>
              <a:buChar char="o"/>
            </a:pPr>
            <a:r>
              <a:rPr lang="en-US"/>
              <a:t>So today we are going up and out. </a:t>
            </a:r>
          </a:p>
          <a:p>
            <a:pPr marL="1085850" lvl="1" indent="-171450">
              <a:buFont typeface="Courier New,monospace"/>
              <a:buChar char="o"/>
            </a:pPr>
            <a:endParaRPr lang="en-US"/>
          </a:p>
          <a:p>
            <a:pPr marL="1085850" lvl="1" indent="-171450">
              <a:buFont typeface="Courier New,monospace"/>
              <a:buChar char="o"/>
            </a:pPr>
            <a:r>
              <a:rPr lang="en-US"/>
              <a:t>We are raising awareness of this benefit UP and how to share it OUT with your members.</a:t>
            </a:r>
          </a:p>
          <a:p>
            <a:pPr marL="1085850" lvl="1" indent="-171450">
              <a:buFont typeface="Courier New,monospace"/>
              <a:buChar char="o"/>
            </a:pPr>
            <a:endParaRPr lang="en-US"/>
          </a:p>
          <a:p>
            <a:pPr marL="1085850" lvl="1" indent="-171450">
              <a:buFont typeface="Courier New,monospace"/>
              <a:buChar char="o"/>
            </a:pPr>
            <a:endParaRPr lang="en-US"/>
          </a:p>
          <a:p>
            <a:pPr marL="1085850" lvl="1" indent="-171450">
              <a:buFont typeface="Courier New,monospace"/>
              <a:buChar char="o"/>
            </a:pPr>
            <a:endParaRPr lang="en-US"/>
          </a:p>
          <a:p>
            <a:pPr marL="1085850" lvl="1" indent="-171450">
              <a:buFont typeface="Courier New,monospace"/>
              <a:buChar char="o"/>
            </a:pPr>
            <a:endParaRPr lang="en-US"/>
          </a:p>
          <a:p>
            <a:pPr marL="1085850" lvl="1" indent="-171450">
              <a:buFont typeface="Courier New,monospace"/>
              <a:buChar char="o"/>
            </a:pPr>
            <a:endParaRPr lang="en-US"/>
          </a:p>
          <a:p>
            <a:pPr marL="1085850" lvl="1" indent="-171450">
              <a:buFont typeface="Courier New,monospace"/>
              <a:buChar char="o"/>
            </a:pPr>
            <a:endParaRPr lang="en-US"/>
          </a:p>
          <a:p>
            <a:pPr marL="1085850" lvl="1" indent="-171450">
              <a:buFont typeface="Courier New,monospace"/>
              <a:buChar char="o"/>
            </a:pPr>
            <a:endParaRPr lang="en-US"/>
          </a:p>
          <a:p>
            <a:pPr marL="1085850" lvl="1" indent="-171450">
              <a:buFont typeface="Courier New,monospace"/>
              <a:buChar char="o"/>
            </a:pPr>
            <a:endParaRPr lang="en-US"/>
          </a:p>
          <a:p>
            <a:pPr marL="1085850" lvl="1" indent="-171450">
              <a:buFont typeface="Courier New,monospace"/>
              <a:buChar char="o"/>
            </a:pPr>
            <a:endParaRPr lang="en-US"/>
          </a:p>
          <a:p>
            <a:pPr marL="1085850" lvl="1" indent="-171450">
              <a:buFont typeface="Courier New,monospace"/>
              <a:buChar char="o"/>
            </a:pPr>
            <a:r>
              <a:rPr lang="en-US"/>
              <a:t>Cut </a:t>
            </a:r>
            <a:r>
              <a:rPr lang="en-US" err="1"/>
              <a:t>notes:The</a:t>
            </a:r>
            <a:r>
              <a:rPr lang="en-US"/>
              <a:t> Union College Benefit powered by </a:t>
            </a:r>
            <a:r>
              <a:rPr lang="en-US" err="1"/>
              <a:t>Edvance</a:t>
            </a:r>
            <a:r>
              <a:rPr lang="en-US"/>
              <a:t> makes college </a:t>
            </a:r>
            <a:endParaRPr lang="en-US">
              <a:solidFill>
                <a:srgbClr val="444444"/>
              </a:solidFill>
            </a:endParaRPr>
          </a:p>
          <a:p>
            <a:pPr marL="2305050" lvl="2" indent="-171450">
              <a:buFont typeface="Wingdings,Sans-Serif"/>
              <a:buChar char="§"/>
            </a:pPr>
            <a:r>
              <a:rPr lang="en-US"/>
              <a:t>AND less of a debt ridden life post college possible for workers and their families.</a:t>
            </a:r>
          </a:p>
          <a:p>
            <a:pPr marL="2305050" lvl="2" indent="-171450">
              <a:buFont typeface="Wingdings,Sans-Serif"/>
              <a:buChar char="§"/>
            </a:pPr>
            <a:endParaRPr lang="en-US"/>
          </a:p>
          <a:p>
            <a:pPr marL="2305050" lvl="2" indent="-171450">
              <a:buFont typeface="Wingdings,Sans-Serif"/>
              <a:buChar char="§"/>
            </a:pPr>
            <a:endParaRPr lang="en-US"/>
          </a:p>
          <a:p>
            <a:pPr marL="2305050" lvl="2" indent="-171450">
              <a:buFont typeface="Wingdings,Sans-Serif"/>
              <a:buChar char="§"/>
            </a:pPr>
            <a:r>
              <a:rPr lang="en-US"/>
              <a:t>That doesn't have to be the number that members and their families are left with. </a:t>
            </a:r>
          </a:p>
          <a:p>
            <a:pPr marL="1085850" lvl="1" indent="-171450">
              <a:buFont typeface="Courier New,monospace"/>
              <a:buChar char="o"/>
            </a:pPr>
            <a:endParaRPr lang="en-US"/>
          </a:p>
          <a:p>
            <a:pPr marL="1085850" lvl="1" indent="-171450">
              <a:buFont typeface="Courier New,monospace"/>
              <a:buChar char="o"/>
            </a:pPr>
            <a:endParaRPr lang="en-US"/>
          </a:p>
          <a:p>
            <a:pPr marL="1085850" lvl="1" indent="-171450">
              <a:buFont typeface="Courier New,monospace"/>
              <a:buChar char="o"/>
            </a:pPr>
            <a:endParaRPr lang="en-US"/>
          </a:p>
          <a:p>
            <a:pPr marL="1085850" lvl="1" indent="-171450">
              <a:buFont typeface="Courier New,monospace"/>
              <a:buChar char="o"/>
            </a:pPr>
            <a:endParaRPr lang="en-US"/>
          </a:p>
          <a:p>
            <a:pPr marL="1085850" lvl="1" indent="-171450">
              <a:buFont typeface="Courier New,monospace"/>
              <a:buChar char="o"/>
            </a:pPr>
            <a:endParaRPr lang="en-US"/>
          </a:p>
          <a:p>
            <a:pPr marL="1085850" lvl="1" indent="-171450">
              <a:buFont typeface="Courier New,monospace"/>
              <a:buChar char="o"/>
            </a:pPr>
            <a:endParaRPr lang="en-US"/>
          </a:p>
          <a:p>
            <a:pPr marL="1085850" lvl="1" indent="-171450">
              <a:buFont typeface="Courier New,monospace"/>
              <a:buChar char="o"/>
            </a:pPr>
            <a:endParaRPr lang="en-US"/>
          </a:p>
          <a:p>
            <a:pPr marL="1085850" lvl="1" indent="-171450">
              <a:buFont typeface="Courier New,monospace"/>
              <a:buChar char="o"/>
            </a:pPr>
            <a:endParaRPr lang="en-US"/>
          </a:p>
          <a:p>
            <a:pPr marL="1085850" lvl="1" indent="-171450">
              <a:buFont typeface="Courier New,monospace"/>
              <a:buChar char="o"/>
            </a:pPr>
            <a:endParaRPr lang="en-US"/>
          </a:p>
          <a:p>
            <a:pPr marL="1085850" lvl="1" indent="-171450">
              <a:buFont typeface="Courier New,monospace"/>
              <a:buChar char="o"/>
            </a:pPr>
            <a:endParaRPr lang="en-US"/>
          </a:p>
          <a:p>
            <a:pPr marL="1085850" lvl="1" indent="-171450">
              <a:buFont typeface="Courier New,monospace"/>
              <a:buChar char="o"/>
            </a:pPr>
            <a:endParaRPr lang="en-US"/>
          </a:p>
          <a:p>
            <a:pPr marL="1085850" lvl="1" indent="-171450">
              <a:buFont typeface="Courier New,monospace"/>
              <a:buChar char="o"/>
            </a:pPr>
            <a:endParaRPr lang="en-US"/>
          </a:p>
          <a:p>
            <a:pPr marL="1085850" lvl="1" indent="-171450">
              <a:buFont typeface="Courier New,monospace"/>
              <a:buChar char="o"/>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7" name="Google Shape;43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37500"/>
              </a:lnSpc>
              <a:buSzPts val="1400"/>
              <a:buNone/>
            </a:pPr>
            <a:r>
              <a:rPr lang="en" sz="1400">
                <a:solidFill>
                  <a:srgbClr val="3B5354"/>
                </a:solidFill>
                <a:latin typeface="Sen"/>
                <a:ea typeface="Sen"/>
                <a:cs typeface="Sen"/>
              </a:rPr>
              <a:t>LEADER RESOURCES: ACTIONS TO TAKE</a:t>
            </a:r>
            <a:endParaRPr lang="en" sz="1400">
              <a:solidFill>
                <a:srgbClr val="3B5354"/>
              </a:solidFill>
              <a:latin typeface="Sen"/>
              <a:ea typeface="Sen"/>
              <a:cs typeface="Sen"/>
              <a:sym typeface="Sen"/>
            </a:endParaRPr>
          </a:p>
          <a:p>
            <a:pPr marL="0" indent="0">
              <a:lnSpc>
                <a:spcPct val="137500"/>
              </a:lnSpc>
              <a:buSzPts val="1400"/>
              <a:buNone/>
            </a:pPr>
            <a:endParaRPr lang="en" sz="1400">
              <a:solidFill>
                <a:srgbClr val="3B5354"/>
              </a:solidFill>
              <a:latin typeface="Sen"/>
              <a:ea typeface="Sen"/>
              <a:cs typeface="Sen"/>
              <a:sym typeface="Sen"/>
            </a:endParaRPr>
          </a:p>
          <a:p>
            <a:pPr marL="0" indent="0">
              <a:lnSpc>
                <a:spcPct val="137500"/>
              </a:lnSpc>
              <a:buSzPts val="1400"/>
              <a:buNone/>
            </a:pPr>
            <a:r>
              <a:rPr lang="en" sz="1400">
                <a:solidFill>
                  <a:srgbClr val="3B5354"/>
                </a:solidFill>
                <a:latin typeface="Sen"/>
                <a:ea typeface="Sen"/>
                <a:cs typeface="Sen"/>
                <a:sym typeface="Sen"/>
              </a:rPr>
              <a:t>We have raised awareness UP about this benefit, now it's time to take it OUT to your members!</a:t>
            </a:r>
            <a:endParaRPr lang="en">
              <a:ea typeface="Sen"/>
            </a:endParaRPr>
          </a:p>
          <a:p>
            <a:pPr marL="0" indent="0">
              <a:lnSpc>
                <a:spcPct val="137500"/>
              </a:lnSpc>
              <a:buSzPts val="1400"/>
              <a:buNone/>
            </a:pPr>
            <a:endParaRPr lang="en" sz="1400">
              <a:solidFill>
                <a:srgbClr val="3B5354"/>
              </a:solidFill>
              <a:latin typeface="Sen"/>
              <a:ea typeface="Sen"/>
              <a:cs typeface="Sen"/>
            </a:endParaRPr>
          </a:p>
          <a:p>
            <a:pPr marL="0" indent="0">
              <a:lnSpc>
                <a:spcPct val="137500"/>
              </a:lnSpc>
              <a:buSzPts val="1400"/>
              <a:buNone/>
            </a:pPr>
            <a:r>
              <a:rPr lang="en" sz="1400">
                <a:solidFill>
                  <a:srgbClr val="3B5354"/>
                </a:solidFill>
                <a:latin typeface="Sen"/>
                <a:ea typeface="Sen"/>
                <a:cs typeface="Sen"/>
                <a:sym typeface="Sen"/>
              </a:rPr>
              <a:t>Scan the QR code on the screen for access to your specialized leader resources. </a:t>
            </a:r>
            <a:endParaRPr lang="en"/>
          </a:p>
          <a:p>
            <a:pPr marL="0" indent="0">
              <a:lnSpc>
                <a:spcPct val="137500"/>
              </a:lnSpc>
              <a:buSzPts val="1400"/>
              <a:buNone/>
            </a:pPr>
            <a:endParaRPr lang="en" sz="1400">
              <a:solidFill>
                <a:srgbClr val="3B5354"/>
              </a:solidFill>
              <a:latin typeface="Sen"/>
              <a:ea typeface="Sen"/>
              <a:cs typeface="Sen"/>
              <a:sym typeface="Sen"/>
            </a:endParaRPr>
          </a:p>
          <a:p>
            <a:pPr marL="0" indent="0">
              <a:lnSpc>
                <a:spcPct val="137500"/>
              </a:lnSpc>
              <a:buSzPts val="1400"/>
              <a:buNone/>
            </a:pPr>
            <a:r>
              <a:rPr lang="en" sz="1400">
                <a:solidFill>
                  <a:srgbClr val="3B5354"/>
                </a:solidFill>
                <a:latin typeface="Sen"/>
                <a:ea typeface="Sen"/>
                <a:cs typeface="Sen"/>
                <a:sym typeface="Sen"/>
              </a:rPr>
              <a:t>The image on the right is the screen you will be taken to. </a:t>
            </a:r>
            <a:endParaRPr lang="en" sz="1400">
              <a:solidFill>
                <a:srgbClr val="3B5354"/>
              </a:solidFill>
              <a:latin typeface="Sen"/>
              <a:ea typeface="Sen"/>
              <a:cs typeface="Sen"/>
            </a:endParaRPr>
          </a:p>
          <a:p>
            <a:pPr marL="0" indent="0">
              <a:lnSpc>
                <a:spcPct val="137500"/>
              </a:lnSpc>
              <a:buSzPts val="1400"/>
              <a:buNone/>
            </a:pPr>
            <a:endParaRPr lang="en" sz="1400">
              <a:solidFill>
                <a:srgbClr val="3B5354"/>
              </a:solidFill>
              <a:latin typeface="Sen"/>
              <a:ea typeface="Sen"/>
              <a:cs typeface="Sen"/>
              <a:sym typeface="Sen"/>
            </a:endParaRPr>
          </a:p>
          <a:p>
            <a:pPr marL="0" indent="0">
              <a:lnSpc>
                <a:spcPct val="137500"/>
              </a:lnSpc>
              <a:buSzPts val="1400"/>
              <a:buNone/>
            </a:pPr>
            <a:r>
              <a:rPr lang="en" sz="1400">
                <a:solidFill>
                  <a:srgbClr val="3B5354"/>
                </a:solidFill>
                <a:latin typeface="Sen"/>
                <a:ea typeface="Sen"/>
                <a:cs typeface="Sen"/>
                <a:sym typeface="Sen"/>
              </a:rPr>
              <a:t>Scroll down, Click Download resources in the yellow box to access </a:t>
            </a:r>
          </a:p>
          <a:p>
            <a:pPr marL="285750" indent="-285750">
              <a:lnSpc>
                <a:spcPct val="137500"/>
              </a:lnSpc>
              <a:buSzPts val="1400"/>
            </a:pPr>
            <a:r>
              <a:rPr lang="en" sz="1400">
                <a:solidFill>
                  <a:srgbClr val="3B5354"/>
                </a:solidFill>
                <a:latin typeface="Sen"/>
                <a:ea typeface="Sen"/>
                <a:cs typeface="Sen"/>
                <a:sym typeface="Sen"/>
              </a:rPr>
              <a:t>flyers for print or email</a:t>
            </a:r>
          </a:p>
          <a:p>
            <a:pPr marL="285750" indent="-285750">
              <a:lnSpc>
                <a:spcPct val="137500"/>
              </a:lnSpc>
              <a:buSzPts val="1400"/>
            </a:pPr>
            <a:r>
              <a:rPr lang="en" sz="1400">
                <a:solidFill>
                  <a:srgbClr val="3B5354"/>
                </a:solidFill>
                <a:latin typeface="Sen"/>
                <a:ea typeface="Sen"/>
                <a:cs typeface="Sen"/>
                <a:sym typeface="Sen"/>
              </a:rPr>
              <a:t>social media posts, </a:t>
            </a:r>
          </a:p>
          <a:p>
            <a:pPr marL="285750" indent="-285750">
              <a:lnSpc>
                <a:spcPct val="137500"/>
              </a:lnSpc>
              <a:buSzPts val="1400"/>
            </a:pPr>
            <a:r>
              <a:rPr lang="en" sz="1400">
                <a:solidFill>
                  <a:srgbClr val="3B5354"/>
                </a:solidFill>
                <a:latin typeface="Sen"/>
                <a:ea typeface="Sen"/>
                <a:cs typeface="Sen"/>
                <a:sym typeface="Sen"/>
              </a:rPr>
              <a:t>and other content.</a:t>
            </a:r>
            <a:endParaRPr lang="en" sz="1400">
              <a:solidFill>
                <a:srgbClr val="3B5354"/>
              </a:solidFill>
              <a:latin typeface="Sen"/>
              <a:ea typeface="Sen"/>
              <a:cs typeface="Sen"/>
            </a:endParaRPr>
          </a:p>
          <a:p>
            <a:pPr marL="0" indent="0">
              <a:lnSpc>
                <a:spcPct val="137500"/>
              </a:lnSpc>
              <a:buSzPts val="1400"/>
              <a:buNone/>
            </a:pPr>
            <a:endParaRPr lang="en" sz="1400">
              <a:solidFill>
                <a:srgbClr val="3B5354"/>
              </a:solidFill>
              <a:latin typeface="Sen"/>
              <a:ea typeface="Sen"/>
              <a:cs typeface="Sen"/>
              <a:sym typeface="Sen"/>
            </a:endParaRPr>
          </a:p>
          <a:p>
            <a:pPr marL="0" indent="0">
              <a:lnSpc>
                <a:spcPct val="137500"/>
              </a:lnSpc>
              <a:buSzPts val="1400"/>
              <a:buNone/>
            </a:pPr>
            <a:endParaRPr lang="en" sz="1400">
              <a:solidFill>
                <a:srgbClr val="3B5354"/>
              </a:solidFill>
              <a:latin typeface="Sen"/>
            </a:endParaRPr>
          </a:p>
          <a:p>
            <a:pPr indent="-317500">
              <a:lnSpc>
                <a:spcPct val="137500"/>
              </a:lnSpc>
              <a:buClr>
                <a:srgbClr val="3B5354"/>
              </a:buClr>
              <a:buSzPts val="1400"/>
            </a:pPr>
            <a:endParaRPr lang="en" sz="1400">
              <a:solidFill>
                <a:srgbClr val="3B5354"/>
              </a:solidFill>
              <a:latin typeface="Sen"/>
            </a:endParaRPr>
          </a:p>
          <a:p>
            <a:pPr indent="-317500">
              <a:lnSpc>
                <a:spcPct val="137500"/>
              </a:lnSpc>
              <a:buClr>
                <a:srgbClr val="3B5354"/>
              </a:buClr>
              <a:buSzPts val="1400"/>
            </a:pPr>
            <a:endParaRPr lang="en" sz="1400">
              <a:solidFill>
                <a:srgbClr val="3B5354"/>
              </a:solidFill>
              <a:latin typeface="Sen"/>
            </a:endParaRPr>
          </a:p>
          <a:p>
            <a:pPr>
              <a:lnSpc>
                <a:spcPct val="150000"/>
              </a:lnSpc>
              <a:buSzPts val="1400"/>
            </a:pPr>
            <a:r>
              <a:rPr lang="en-US">
                <a:solidFill>
                  <a:srgbClr val="3B5354"/>
                </a:solidFill>
              </a:rPr>
              <a:t>Anytime day or night we will meet you where you are at – local events, new employee orientations, webinars, virtual sessions. </a:t>
            </a:r>
          </a:p>
          <a:p>
            <a:pPr>
              <a:lnSpc>
                <a:spcPct val="150000"/>
              </a:lnSpc>
              <a:buSzPts val="1400"/>
            </a:pPr>
            <a:endParaRPr lang="en-US">
              <a:solidFill>
                <a:srgbClr val="3B5354"/>
              </a:solidFill>
            </a:endParaRPr>
          </a:p>
          <a:p>
            <a:pPr>
              <a:lnSpc>
                <a:spcPct val="150000"/>
              </a:lnSpc>
              <a:buSzPts val="1400"/>
            </a:pPr>
            <a:r>
              <a:rPr lang="en">
                <a:solidFill>
                  <a:srgbClr val="3B5354"/>
                </a:solidFill>
              </a:rPr>
              <a:t>Consider </a:t>
            </a:r>
            <a:r>
              <a:rPr lang="en" err="1">
                <a:solidFill>
                  <a:srgbClr val="3B5354"/>
                </a:solidFill>
              </a:rPr>
              <a:t>Edvance</a:t>
            </a:r>
            <a:r>
              <a:rPr lang="en">
                <a:solidFill>
                  <a:srgbClr val="3B5354"/>
                </a:solidFill>
              </a:rPr>
              <a:t> your in house marketing team for the Union College Benefit! </a:t>
            </a:r>
            <a:endParaRPr lang="en-US"/>
          </a:p>
          <a:p>
            <a:pPr>
              <a:lnSpc>
                <a:spcPct val="150000"/>
              </a:lnSpc>
              <a:buSzPts val="1400"/>
            </a:pPr>
            <a:endParaRPr lang="en">
              <a:solidFill>
                <a:srgbClr val="3B5354"/>
              </a:solidFill>
            </a:endParaRPr>
          </a:p>
          <a:p>
            <a:pPr>
              <a:lnSpc>
                <a:spcPct val="150000"/>
              </a:lnSpc>
              <a:buSzPts val="1400"/>
              <a:buFont typeface="Arial"/>
              <a:buChar char="●"/>
            </a:pPr>
            <a:r>
              <a:rPr lang="en-US">
                <a:solidFill>
                  <a:srgbClr val="3B5354"/>
                </a:solidFill>
              </a:rPr>
              <a:t>I am here to help your unions generate awareness at the local and worksite level.</a:t>
            </a:r>
            <a:endParaRPr lang="en-US"/>
          </a:p>
          <a:p>
            <a:pPr>
              <a:lnSpc>
                <a:spcPct val="150000"/>
              </a:lnSpc>
              <a:buSzPts val="1400"/>
              <a:buFont typeface="Arial"/>
              <a:buChar char="●"/>
            </a:pPr>
            <a:endParaRPr lang="en-US">
              <a:solidFill>
                <a:srgbClr val="3B5354"/>
              </a:solidFill>
            </a:endParaRPr>
          </a:p>
          <a:p>
            <a:pPr>
              <a:lnSpc>
                <a:spcPct val="150000"/>
              </a:lnSpc>
              <a:buSzPts val="1400"/>
            </a:pPr>
            <a:r>
              <a:rPr lang="en-US">
                <a:solidFill>
                  <a:srgbClr val="3B5354"/>
                </a:solidFill>
              </a:rPr>
              <a:t>If this is making lightbulbs go off, you have specific questions, </a:t>
            </a:r>
          </a:p>
          <a:p>
            <a:pPr>
              <a:lnSpc>
                <a:spcPct val="150000"/>
              </a:lnSpc>
              <a:buSzPts val="1400"/>
            </a:pPr>
            <a:endParaRPr lang="en-US">
              <a:solidFill>
                <a:srgbClr val="3B5354"/>
              </a:solidFill>
            </a:endParaRPr>
          </a:p>
          <a:p>
            <a:pPr>
              <a:lnSpc>
                <a:spcPct val="150000"/>
              </a:lnSpc>
              <a:buSzPts val="1400"/>
            </a:pPr>
            <a:r>
              <a:rPr lang="en-US">
                <a:solidFill>
                  <a:srgbClr val="3B5354"/>
                </a:solidFill>
              </a:rPr>
              <a:t>I have my calendar we can schedule time further out easily. </a:t>
            </a:r>
            <a:endParaRPr lang="en-US"/>
          </a:p>
          <a:p>
            <a:pPr>
              <a:lnSpc>
                <a:spcPct val="150000"/>
              </a:lnSpc>
              <a:buSzPts val="1400"/>
            </a:pPr>
            <a:endParaRPr lang="en-US">
              <a:solidFill>
                <a:srgbClr val="3B5354"/>
              </a:solidFill>
            </a:endParaRPr>
          </a:p>
          <a:p>
            <a:pPr>
              <a:lnSpc>
                <a:spcPct val="150000"/>
              </a:lnSpc>
              <a:buSzPts val="1400"/>
            </a:pPr>
            <a:endParaRPr lang="en-US">
              <a:solidFill>
                <a:srgbClr val="3B5354"/>
              </a:solidFill>
            </a:endParaRPr>
          </a:p>
          <a:p>
            <a:pPr>
              <a:lnSpc>
                <a:spcPct val="150000"/>
              </a:lnSpc>
              <a:buSzPts val="1400"/>
              <a:buFont typeface="Arial"/>
              <a:buChar char="●"/>
            </a:pPr>
            <a:r>
              <a:rPr lang="en">
                <a:solidFill>
                  <a:srgbClr val="3B5354"/>
                </a:solidFill>
              </a:rPr>
              <a:t>We’re here to support your union. </a:t>
            </a:r>
            <a:endParaRPr lang="en-US">
              <a:solidFill>
                <a:srgbClr val="3B5354"/>
              </a:solidFill>
            </a:endParaRPr>
          </a:p>
          <a:p>
            <a:pPr>
              <a:lnSpc>
                <a:spcPct val="150000"/>
              </a:lnSpc>
              <a:buSzPts val="1400"/>
              <a:buFont typeface="Arial"/>
              <a:buChar char="●"/>
            </a:pPr>
            <a:endParaRPr lang="en-US">
              <a:solidFill>
                <a:srgbClr val="3B5354"/>
              </a:solidFill>
            </a:endParaRPr>
          </a:p>
          <a:p>
            <a:pPr>
              <a:lnSpc>
                <a:spcPct val="150000"/>
              </a:lnSpc>
              <a:buSzPts val="1400"/>
              <a:buFont typeface="Arial"/>
              <a:buChar char="●"/>
            </a:pPr>
            <a:endParaRPr lang="en-US">
              <a:solidFill>
                <a:srgbClr val="3B5354"/>
              </a:solidFill>
            </a:endParaRPr>
          </a:p>
          <a:p>
            <a:pPr>
              <a:lnSpc>
                <a:spcPct val="150000"/>
              </a:lnSpc>
              <a:buSzPts val="1400"/>
            </a:pPr>
            <a:endParaRPr lang="en-US">
              <a:solidFill>
                <a:srgbClr val="3B5354"/>
              </a:solidFill>
            </a:endParaRPr>
          </a:p>
          <a:p>
            <a:pPr>
              <a:lnSpc>
                <a:spcPct val="150000"/>
              </a:lnSpc>
              <a:buSzPts val="1400"/>
            </a:pPr>
            <a:endParaRPr lang="en-US">
              <a:solidFill>
                <a:srgbClr val="3B5354"/>
              </a:solidFill>
            </a:endParaRPr>
          </a:p>
          <a:p>
            <a:pPr>
              <a:lnSpc>
                <a:spcPct val="150000"/>
              </a:lnSpc>
              <a:buSzPts val="1400"/>
            </a:pPr>
            <a:endParaRPr lang="en-US">
              <a:solidFill>
                <a:srgbClr val="3B5354"/>
              </a:solidFill>
            </a:endParaRPr>
          </a:p>
          <a:p>
            <a:pPr>
              <a:lnSpc>
                <a:spcPct val="150000"/>
              </a:lnSpc>
              <a:buSzPts val="1400"/>
            </a:pPr>
            <a:endParaRPr lang="en-US">
              <a:solidFill>
                <a:srgbClr val="3B5354"/>
              </a:solidFill>
            </a:endParaRPr>
          </a:p>
          <a:p>
            <a:pPr>
              <a:lnSpc>
                <a:spcPct val="150000"/>
              </a:lnSpc>
              <a:buSzPts val="1400"/>
            </a:pPr>
            <a:endParaRPr lang="en-US">
              <a:solidFill>
                <a:srgbClr val="3B5354"/>
              </a:solidFill>
            </a:endParaRPr>
          </a:p>
          <a:p>
            <a:pPr>
              <a:lnSpc>
                <a:spcPct val="150000"/>
              </a:lnSpc>
              <a:buSzPts val="1400"/>
            </a:pPr>
            <a:endParaRPr lang="en-US">
              <a:solidFill>
                <a:srgbClr val="3B5354"/>
              </a:solidFill>
            </a:endParaRPr>
          </a:p>
          <a:p>
            <a:pPr>
              <a:lnSpc>
                <a:spcPct val="150000"/>
              </a:lnSpc>
              <a:buSzPts val="1400"/>
            </a:pPr>
            <a:endParaRPr lang="en-US">
              <a:solidFill>
                <a:srgbClr val="3B5354"/>
              </a:solidFill>
            </a:endParaRPr>
          </a:p>
          <a:p>
            <a:pPr>
              <a:lnSpc>
                <a:spcPct val="150000"/>
              </a:lnSpc>
              <a:buSzPts val="1400"/>
            </a:pPr>
            <a:endParaRPr lang="en-US">
              <a:solidFill>
                <a:srgbClr val="3B5354"/>
              </a:solidFill>
            </a:endParaRPr>
          </a:p>
          <a:p>
            <a:pPr>
              <a:lnSpc>
                <a:spcPct val="150000"/>
              </a:lnSpc>
              <a:buSzPts val="1400"/>
            </a:pPr>
            <a:endParaRPr lang="en-US">
              <a:solidFill>
                <a:srgbClr val="3B5354"/>
              </a:solidFill>
            </a:endParaRPr>
          </a:p>
          <a:p>
            <a:pPr>
              <a:lnSpc>
                <a:spcPct val="150000"/>
              </a:lnSpc>
              <a:buSzPts val="1400"/>
            </a:pPr>
            <a:endParaRPr lang="en-US">
              <a:solidFill>
                <a:srgbClr val="3B5354"/>
              </a:solidFill>
            </a:endParaRPr>
          </a:p>
          <a:p>
            <a:pPr>
              <a:lnSpc>
                <a:spcPct val="150000"/>
              </a:lnSpc>
              <a:buSzPts val="1400"/>
            </a:pPr>
            <a:endParaRPr lang="en-US">
              <a:solidFill>
                <a:srgbClr val="3B5354"/>
              </a:solidFill>
            </a:endParaRPr>
          </a:p>
          <a:p>
            <a:pPr>
              <a:lnSpc>
                <a:spcPct val="150000"/>
              </a:lnSpc>
              <a:buSzPts val="1400"/>
            </a:pPr>
            <a:endParaRPr lang="en-US">
              <a:solidFill>
                <a:srgbClr val="3B5354"/>
              </a:solidFill>
            </a:endParaRPr>
          </a:p>
          <a:p>
            <a:pPr>
              <a:lnSpc>
                <a:spcPct val="150000"/>
              </a:lnSpc>
              <a:buSzPts val="1400"/>
            </a:pPr>
            <a:endParaRPr lang="en-US">
              <a:solidFill>
                <a:srgbClr val="3B5354"/>
              </a:solidFill>
            </a:endParaRPr>
          </a:p>
          <a:p>
            <a:pPr>
              <a:lnSpc>
                <a:spcPct val="150000"/>
              </a:lnSpc>
              <a:buSzPts val="1400"/>
            </a:pPr>
            <a:endParaRPr lang="en-US">
              <a:solidFill>
                <a:srgbClr val="3B5354"/>
              </a:solidFill>
            </a:endParaRPr>
          </a:p>
          <a:p>
            <a:pPr>
              <a:lnSpc>
                <a:spcPct val="150000"/>
              </a:lnSpc>
              <a:buSzPts val="1400"/>
            </a:pPr>
            <a:endParaRPr lang="en-US">
              <a:solidFill>
                <a:srgbClr val="3B5354"/>
              </a:solidFill>
            </a:endParaRPr>
          </a:p>
          <a:p>
            <a:pPr>
              <a:lnSpc>
                <a:spcPct val="150000"/>
              </a:lnSpc>
              <a:buSzPts val="1400"/>
            </a:pPr>
            <a:endParaRPr lang="en-US">
              <a:solidFill>
                <a:srgbClr val="3B5354"/>
              </a:solidFill>
            </a:endParaRPr>
          </a:p>
          <a:p>
            <a:pPr>
              <a:lnSpc>
                <a:spcPct val="150000"/>
              </a:lnSpc>
              <a:buSzPts val="1400"/>
            </a:pPr>
            <a:endParaRPr lang="en-US">
              <a:solidFill>
                <a:srgbClr val="3B5354"/>
              </a:solidFill>
            </a:endParaRPr>
          </a:p>
          <a:p>
            <a:pPr>
              <a:lnSpc>
                <a:spcPct val="150000"/>
              </a:lnSpc>
              <a:buSzPts val="1400"/>
            </a:pPr>
            <a:endParaRPr lang="en-US">
              <a:solidFill>
                <a:srgbClr val="3B5354"/>
              </a:solidFill>
            </a:endParaRPr>
          </a:p>
          <a:p>
            <a:pPr>
              <a:lnSpc>
                <a:spcPct val="137500"/>
              </a:lnSpc>
              <a:buSzPts val="1400"/>
              <a:buFont typeface="Arial"/>
              <a:buChar char="●"/>
            </a:pPr>
            <a:r>
              <a:rPr lang="en-US">
                <a:solidFill>
                  <a:srgbClr val="3B5354"/>
                </a:solidFill>
              </a:rPr>
              <a:t>Notes taken out: </a:t>
            </a:r>
            <a:r>
              <a:rPr lang="en">
                <a:solidFill>
                  <a:srgbClr val="3B5354"/>
                </a:solidFill>
              </a:rPr>
              <a:t>For busy leaders, we have tailored tools to reach your members across every channel. </a:t>
            </a:r>
            <a:endParaRPr lang="en-US">
              <a:solidFill>
                <a:srgbClr val="444444"/>
              </a:solidFill>
            </a:endParaRPr>
          </a:p>
          <a:p>
            <a:pPr indent="-317500">
              <a:lnSpc>
                <a:spcPct val="137500"/>
              </a:lnSpc>
              <a:buSzPts val="1400"/>
            </a:pPr>
            <a:r>
              <a:rPr lang="en">
                <a:solidFill>
                  <a:srgbClr val="3B5354"/>
                </a:solidFill>
              </a:rPr>
              <a:t>The more we collaborate, w</a:t>
            </a:r>
            <a:r>
              <a:rPr lang="en-US">
                <a:solidFill>
                  <a:srgbClr val="3B5354"/>
                </a:solidFill>
              </a:rPr>
              <a:t>e get to know your union and your organization, so that we understand how to speak to your members – including tailored marketing materials with images that reflect your membership. </a:t>
            </a:r>
            <a:endParaRPr lang="en">
              <a:solidFill>
                <a:srgbClr val="444444"/>
              </a:solidFill>
            </a:endParaRPr>
          </a:p>
          <a:p>
            <a:pPr indent="-317500">
              <a:lnSpc>
                <a:spcPct val="137500"/>
              </a:lnSpc>
              <a:buSzPts val="1400"/>
            </a:pPr>
            <a:r>
              <a:rPr lang="en-US">
                <a:solidFill>
                  <a:srgbClr val="3B5354"/>
                </a:solidFill>
              </a:rPr>
              <a:t>we have the human capital and are h</a:t>
            </a:r>
            <a:r>
              <a:rPr lang="en" err="1">
                <a:solidFill>
                  <a:srgbClr val="3B5354"/>
                </a:solidFill>
              </a:rPr>
              <a:t>appy</a:t>
            </a:r>
            <a:r>
              <a:rPr lang="en">
                <a:solidFill>
                  <a:srgbClr val="3B5354"/>
                </a:solidFill>
              </a:rPr>
              <a:t> to collaborate on opportunities</a:t>
            </a:r>
            <a:r>
              <a:rPr lang="en-US">
                <a:solidFill>
                  <a:srgbClr val="3B5354"/>
                </a:solidFill>
              </a:rPr>
              <a:t>. </a:t>
            </a:r>
          </a:p>
          <a:p>
            <a:pPr>
              <a:lnSpc>
                <a:spcPct val="137500"/>
              </a:lnSpc>
              <a:buSzPts val="1400"/>
              <a:buFont typeface="Arial"/>
              <a:buChar char="●"/>
            </a:pPr>
            <a:endParaRPr lang="en">
              <a:solidFill>
                <a:srgbClr val="3B5354"/>
              </a:solidFill>
            </a:endParaRPr>
          </a:p>
          <a:p>
            <a:pPr>
              <a:lnSpc>
                <a:spcPct val="137500"/>
              </a:lnSpc>
              <a:buSzPts val="1400"/>
            </a:pPr>
            <a:endParaRPr lang="en">
              <a:solidFill>
                <a:srgbClr val="444444"/>
              </a:solidFill>
            </a:endParaRPr>
          </a:p>
          <a:p>
            <a:pPr>
              <a:lnSpc>
                <a:spcPct val="150000"/>
              </a:lnSpc>
              <a:buSzPts val="1400"/>
            </a:pPr>
            <a:endParaRPr lang="en-US">
              <a:solidFill>
                <a:srgbClr val="3B5354"/>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
              <a:t>Really appreciate everyone's time and attention as well as the opportunity to share today – thank you UFCW team.</a:t>
            </a:r>
            <a:endParaRPr lang="en-US"/>
          </a:p>
          <a:p>
            <a:pPr marL="0" indent="0">
              <a:buNone/>
            </a:pPr>
            <a:endParaRPr lang="en"/>
          </a:p>
          <a:p>
            <a:pPr marL="0" indent="0">
              <a:buNone/>
            </a:pPr>
            <a:endParaRPr lang="en"/>
          </a:p>
          <a:p>
            <a:pPr marL="0" indent="0">
              <a:buNone/>
            </a:pPr>
            <a:r>
              <a:rPr lang="en"/>
              <a:t>To be extra clear -</a:t>
            </a:r>
            <a:endParaRPr lang="en-US"/>
          </a:p>
          <a:p>
            <a:pPr marL="0" indent="0">
              <a:buNone/>
            </a:pPr>
            <a:endParaRPr lang="en"/>
          </a:p>
          <a:p>
            <a:pPr marL="0" indent="0">
              <a:buNone/>
            </a:pPr>
            <a:r>
              <a:rPr lang="en"/>
              <a:t>The QR code on the previous slide is for YOU as leaders to share info easily out to your members.</a:t>
            </a:r>
            <a:endParaRPr lang="en-US"/>
          </a:p>
          <a:p>
            <a:pPr marL="0" indent="0">
              <a:buNone/>
            </a:pPr>
            <a:endParaRPr lang="en"/>
          </a:p>
          <a:p>
            <a:pPr marL="0" indent="0">
              <a:buNone/>
            </a:pPr>
            <a:r>
              <a:rPr lang="en"/>
              <a:t>The Education Marketplace QR code on the screen NOW is for your members. </a:t>
            </a:r>
          </a:p>
          <a:p>
            <a:pPr marL="0" indent="0">
              <a:buNone/>
            </a:pPr>
            <a:endParaRPr lang="en"/>
          </a:p>
          <a:p>
            <a:pPr marL="0" indent="0">
              <a:buNone/>
            </a:pPr>
            <a:endParaRPr lang="en"/>
          </a:p>
          <a:p>
            <a:pPr marL="0" indent="0">
              <a:buNone/>
            </a:pPr>
            <a:r>
              <a:rPr lang="en"/>
              <a:t>Scan it to check out our Education Marketplace and see for yourself.</a:t>
            </a:r>
            <a:endParaRPr lang="en-US"/>
          </a:p>
          <a:p>
            <a:pPr marL="0" indent="0">
              <a:buNone/>
            </a:pPr>
            <a:endParaRPr lang="en"/>
          </a:p>
          <a:p>
            <a:pPr marL="0" indent="0">
              <a:buNone/>
            </a:pPr>
            <a:endParaRPr lang="en"/>
          </a:p>
          <a:p>
            <a:pPr marL="0" indent="0">
              <a:buNone/>
            </a:pPr>
            <a:r>
              <a:rPr lang="en"/>
              <a:t>I have informational flyers for both leaders and members if you want to take any back to your worksite.</a:t>
            </a:r>
          </a:p>
          <a:p>
            <a:pPr marL="0" indent="0">
              <a:buNone/>
            </a:pPr>
            <a:endParaRPr lang="en"/>
          </a:p>
          <a:p>
            <a:pPr marL="0" indent="0">
              <a:buNone/>
            </a:pPr>
            <a:r>
              <a:rPr lang="en"/>
              <a:t>There is additional college and program specific information on a few slides after this </a:t>
            </a:r>
          </a:p>
          <a:p>
            <a:pPr marL="0" indent="0">
              <a:buNone/>
            </a:pPr>
            <a:endParaRPr lang="en"/>
          </a:p>
          <a:p>
            <a:pPr marL="0" indent="0">
              <a:buNone/>
            </a:pPr>
            <a:r>
              <a:rPr lang="en"/>
              <a:t>which we can share this slide deck with Seth and team to send out to you all. </a:t>
            </a:r>
          </a:p>
          <a:p>
            <a:pPr marL="0" indent="0">
              <a:buNone/>
            </a:pPr>
            <a:endParaRPr lang="en"/>
          </a:p>
          <a:p>
            <a:pPr marL="0" indent="0">
              <a:buNone/>
            </a:pPr>
            <a:r>
              <a:rPr lang="en"/>
              <a:t>Questions? </a:t>
            </a:r>
            <a:endParaRPr lang="en-US"/>
          </a:p>
          <a:p>
            <a:pPr marL="0" indent="0">
              <a:buNone/>
            </a:pPr>
            <a:endParaRPr lang="en"/>
          </a:p>
          <a:p>
            <a:pPr marL="0" indent="0">
              <a:buNone/>
            </a:pPr>
            <a:endParaRPr lang="en"/>
          </a:p>
          <a:p>
            <a:pPr marL="0" indent="0">
              <a:buNone/>
            </a:pPr>
            <a:endParaRPr lang="en"/>
          </a:p>
          <a:p>
            <a:pPr marL="0" indent="0">
              <a:buNone/>
            </a:pPr>
            <a:endParaRPr lang="en"/>
          </a:p>
          <a:p>
            <a:pPr marL="0" indent="0">
              <a:buNone/>
            </a:pPr>
            <a:endParaRPr lang="en"/>
          </a:p>
          <a:p>
            <a:pPr marL="0" indent="0">
              <a:buNone/>
            </a:pPr>
            <a:r>
              <a:rPr lang="en"/>
              <a:t>Potential Review questions at the end of the deck:</a:t>
            </a:r>
            <a:endParaRPr lang="en-US"/>
          </a:p>
          <a:p>
            <a:pPr marL="228600" indent="-228600">
              <a:buAutoNum type="arabicPeriod"/>
            </a:pPr>
            <a:r>
              <a:rPr lang="en"/>
              <a:t>How many colleges and universities are in the Union College Benefit Marketplace? 6</a:t>
            </a:r>
            <a:endParaRPr lang="en-US"/>
          </a:p>
          <a:p>
            <a:pPr marL="228600" indent="-228600">
              <a:buAutoNum type="arabicPeriod"/>
            </a:pPr>
            <a:r>
              <a:rPr lang="en"/>
              <a:t>How many people have decided to enroll through the Marketplace? 900</a:t>
            </a:r>
          </a:p>
          <a:p>
            <a:pPr marL="228600" indent="-228600">
              <a:buAutoNum type="arabicPeriod"/>
            </a:pPr>
            <a:r>
              <a:rPr lang="en"/>
              <a:t>What is the range of cost per credit hour</a:t>
            </a:r>
          </a:p>
          <a:p>
            <a:pPr>
              <a:buAutoNum type="arabicPeriod"/>
            </a:pPr>
            <a:r>
              <a:rPr lang="en-US"/>
              <a:t>What’s in it for the schools? Yes, they want to support unions but union members and their families are vast as an audience. It’s an audience they may have been luck and visibility with by going through us. </a:t>
            </a:r>
          </a:p>
          <a:p>
            <a:pPr>
              <a:buAutoNum type="arabicPeriod"/>
            </a:pPr>
            <a:r>
              <a:rPr lang="en-US"/>
              <a:t>Is payment required before the start? When is it due? That is school dependent but most often after </a:t>
            </a:r>
            <a:r>
              <a:rPr lang="en-US" err="1"/>
              <a:t>after</a:t>
            </a:r>
            <a:r>
              <a:rPr lang="en-US"/>
              <a:t> the first week of school.</a:t>
            </a:r>
          </a:p>
          <a:p>
            <a:pPr>
              <a:buAutoNum type="arabicPeriod"/>
            </a:pPr>
            <a:r>
              <a:rPr lang="en-US"/>
              <a:t>Does the system recommend the most cost effective option first? Request for AK – can you remind me of how to reply? Cannot recall the response, but it may went the long way around to answer when this is something we would want to answer as directly as possible.</a:t>
            </a:r>
          </a:p>
          <a:p>
            <a:pPr>
              <a:buAutoNum type="arabicPeriod"/>
            </a:pPr>
            <a:r>
              <a:rPr lang="en-US"/>
              <a:t>At what point are you out of the picture and the school takes over?</a:t>
            </a:r>
          </a:p>
          <a:p>
            <a:pPr>
              <a:buAutoNum type="arabicPeriod"/>
            </a:pPr>
            <a:r>
              <a:rPr lang="en-US"/>
              <a:t>What are the criteria do you have to bring schools on?</a:t>
            </a:r>
          </a:p>
          <a:p>
            <a:pPr>
              <a:buAutoNum type="arabicPeriod"/>
            </a:pPr>
            <a:r>
              <a:rPr lang="en-US"/>
              <a:t>Can we share the standing starts of our programs?</a:t>
            </a:r>
          </a:p>
          <a:p>
            <a:pPr>
              <a:buAutoNum type="arabicPeriod"/>
            </a:pPr>
            <a:r>
              <a:rPr lang="en-US"/>
              <a:t>When is the soonest someone would start looking at school? User preference. Marketplace is open at all times.</a:t>
            </a:r>
          </a:p>
          <a:p>
            <a:pPr>
              <a:buAutoNum type="arabicPeriod"/>
            </a:pPr>
            <a:r>
              <a:rPr lang="en-US"/>
              <a:t>Do we provide different avenues for scholarships? </a:t>
            </a:r>
            <a:r>
              <a:rPr lang="en-US" err="1"/>
              <a:t>Edvance</a:t>
            </a:r>
            <a:r>
              <a:rPr lang="en-US"/>
              <a:t> currently contributes to the UP scholarship fund</a:t>
            </a:r>
          </a:p>
          <a:p>
            <a:pPr marL="228600" indent="-228600">
              <a:buAutoNum type="arabicPeriod"/>
            </a:pPr>
            <a:endParaRPr lang="en"/>
          </a:p>
          <a:p>
            <a:pPr marL="228600" indent="-228600">
              <a:buAutoNum type="arabicPeriod"/>
            </a:pPr>
            <a:endParaRPr lang="en"/>
          </a:p>
          <a:p>
            <a:pPr marL="228600" indent="-228600">
              <a:buAutoNum type="arabicPeriod"/>
            </a:pPr>
            <a:endParaRPr lang="en"/>
          </a:p>
          <a:p>
            <a:pPr marL="228600" indent="-228600">
              <a:buAutoNum type="arabicPeriod"/>
            </a:pPr>
            <a:endParaRPr lang="en"/>
          </a:p>
          <a:p>
            <a:pPr marL="228600" indent="-228600">
              <a:buAutoNum type="arabicPeriod"/>
            </a:pPr>
            <a:endParaRPr lang="en"/>
          </a:p>
          <a:p>
            <a:pPr marL="228600" indent="-228600">
              <a:buAutoNum type="arabicPeriod"/>
            </a:pPr>
            <a:endParaRPr lang="en"/>
          </a:p>
          <a:p>
            <a:pPr marL="228600" indent="-228600">
              <a:buAutoNum type="arabicPeriod"/>
            </a:pPr>
            <a:endParaRPr lang="en"/>
          </a:p>
          <a:p>
            <a:pPr marL="228600" indent="-228600">
              <a:buAutoNum type="arabicPeriod"/>
            </a:pPr>
            <a:endParaRPr lang="en"/>
          </a:p>
          <a:p>
            <a:pPr marL="228600" indent="-228600">
              <a:buAutoNum type="arabicPeriod"/>
            </a:pPr>
            <a:endParaRPr lang="en"/>
          </a:p>
          <a:p>
            <a:pPr marL="228600" indent="-228600">
              <a:buAutoNum type="arabicPeriod"/>
            </a:pPr>
            <a:endParaRPr lang="en"/>
          </a:p>
          <a:p>
            <a:pPr marL="228600" indent="-228600">
              <a:buAutoNum type="arabicPeriod"/>
            </a:pPr>
            <a:endParaRPr lang="en"/>
          </a:p>
          <a:p>
            <a:pPr marL="228600" indent="-228600">
              <a:buAutoNum type="arabicPeriod"/>
            </a:pPr>
            <a:endParaRPr lang="en"/>
          </a:p>
          <a:p>
            <a:pPr marL="228600" indent="-228600">
              <a:buAutoNum type="arabicPeriod"/>
            </a:pPr>
            <a:endParaRPr lang="en"/>
          </a:p>
          <a:p>
            <a:pPr marL="228600" indent="-228600">
              <a:buAutoNum type="arabicPeriod"/>
            </a:pPr>
            <a:endParaRPr lang="en"/>
          </a:p>
          <a:p>
            <a:pPr marL="228600" indent="-228600">
              <a:buAutoNum type="arabicPeriod"/>
            </a:pPr>
            <a:endParaRPr lang="en"/>
          </a:p>
          <a:p>
            <a:pPr marL="228600" indent="-228600">
              <a:buAutoNum type="arabicPeriod"/>
            </a:pPr>
            <a:endParaRPr lang="e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50000"/>
              </a:lnSpc>
              <a:spcBef>
                <a:spcPts val="0"/>
              </a:spcBef>
              <a:spcAft>
                <a:spcPts val="1000"/>
              </a:spcAft>
              <a:buClr>
                <a:srgbClr val="3D3E3E"/>
              </a:buClr>
              <a:buSzPts val="1000"/>
              <a:buFont typeface="Sen"/>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1" name="Google Shape;48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1000"/>
              </a:spcAft>
              <a:buSzPts val="1100"/>
              <a:buNone/>
            </a:pPr>
            <a:endParaRPr sz="1300">
              <a:solidFill>
                <a:schemeClr val="dk1"/>
              </a:solidFill>
              <a:latin typeface="Sen"/>
              <a:ea typeface="Sen"/>
              <a:cs typeface="Sen"/>
              <a:sym typeface="Se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1000"/>
              </a:spcAft>
              <a:buSzPts val="1100"/>
              <a:buNone/>
            </a:pPr>
            <a:endParaRPr sz="1300">
              <a:solidFill>
                <a:schemeClr val="dk1"/>
              </a:solidFill>
              <a:latin typeface="Sen"/>
              <a:ea typeface="Sen"/>
              <a:cs typeface="Sen"/>
              <a:sym typeface="Se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a:t>HIGHLIGHTS</a:t>
            </a:r>
          </a:p>
          <a:p>
            <a:pPr marL="0" indent="0">
              <a:buNone/>
            </a:pPr>
            <a:endParaRPr lang="en-US"/>
          </a:p>
          <a:p>
            <a:pPr marL="0" indent="0">
              <a:buNone/>
            </a:pPr>
            <a:r>
              <a:rPr lang="en-US"/>
              <a:t>For those just learning about us, </a:t>
            </a:r>
            <a:r>
              <a:rPr lang="en-US" err="1"/>
              <a:t>Edvance</a:t>
            </a:r>
            <a:r>
              <a:rPr lang="en-US"/>
              <a:t> is NOT a school.</a:t>
            </a:r>
          </a:p>
          <a:p>
            <a:pPr marL="0" indent="0">
              <a:buNone/>
            </a:pPr>
            <a:endParaRPr lang="en-US"/>
          </a:p>
          <a:p>
            <a:pPr marL="0" indent="0">
              <a:buNone/>
            </a:pPr>
            <a:r>
              <a:rPr lang="en-US"/>
              <a:t>We are a specialized member-benefit company</a:t>
            </a:r>
          </a:p>
          <a:p>
            <a:pPr marL="0" indent="0">
              <a:buNone/>
            </a:pPr>
            <a:endParaRPr lang="en-US"/>
          </a:p>
          <a:p>
            <a:pPr marL="0" indent="0">
              <a:buNone/>
            </a:pPr>
            <a:r>
              <a:rPr lang="en-US"/>
              <a:t> focused on higher education</a:t>
            </a:r>
          </a:p>
          <a:p>
            <a:pPr marL="0" indent="0">
              <a:buNone/>
            </a:pPr>
            <a:endParaRPr lang="en-US"/>
          </a:p>
          <a:p>
            <a:pPr marL="0" indent="0">
              <a:buNone/>
            </a:pPr>
            <a:r>
              <a:rPr lang="en-US"/>
              <a:t> in partnership with Union Plus. </a:t>
            </a:r>
          </a:p>
          <a:p>
            <a:pPr marL="0" indent="0">
              <a:buNone/>
            </a:pPr>
            <a:endParaRPr lang="en-US" b="1"/>
          </a:p>
          <a:p>
            <a:pPr marL="0" indent="0">
              <a:buNone/>
            </a:pPr>
            <a:r>
              <a:rPr lang="en-US" b="1"/>
              <a:t>We advocate</a:t>
            </a:r>
            <a:r>
              <a:rPr lang="en-US"/>
              <a:t> for members throughout the college decision process</a:t>
            </a:r>
          </a:p>
          <a:p>
            <a:pPr marL="0" indent="0">
              <a:buNone/>
            </a:pPr>
            <a:r>
              <a:rPr lang="en-US"/>
              <a:t> </a:t>
            </a:r>
          </a:p>
          <a:p>
            <a:pPr marL="0" indent="0">
              <a:buNone/>
            </a:pPr>
            <a:r>
              <a:rPr lang="en-US"/>
              <a:t>AND</a:t>
            </a:r>
          </a:p>
          <a:p>
            <a:pPr marL="0" indent="0">
              <a:buNone/>
            </a:pPr>
            <a:endParaRPr lang="en-US"/>
          </a:p>
          <a:p>
            <a:pPr marL="0" indent="0">
              <a:buNone/>
            </a:pPr>
            <a:r>
              <a:rPr lang="en-US" b="1"/>
              <a:t>negotiate</a:t>
            </a:r>
            <a:r>
              <a:rPr lang="en-US"/>
              <a:t> exclusive tuition discounts of up to 50% off </a:t>
            </a:r>
          </a:p>
          <a:p>
            <a:pPr marL="0" indent="0">
              <a:buNone/>
            </a:pPr>
            <a:endParaRPr lang="en-US"/>
          </a:p>
          <a:p>
            <a:pPr marL="0" indent="0">
              <a:buNone/>
            </a:pPr>
            <a:r>
              <a:rPr lang="en-US"/>
              <a:t>with our academic partners in our Education Marketplace.</a:t>
            </a:r>
          </a:p>
          <a:p>
            <a:pPr marL="0" indent="0">
              <a:buNone/>
            </a:pPr>
            <a:endParaRPr lang="en-US"/>
          </a:p>
          <a:p>
            <a:pPr marL="0" indent="0">
              <a:buNone/>
            </a:pPr>
            <a:r>
              <a:rPr lang="en-US"/>
              <a:t>This creates access to life-changing education and career pathways for </a:t>
            </a:r>
          </a:p>
          <a:p>
            <a:pPr marL="0" indent="0">
              <a:buNone/>
            </a:pPr>
            <a:endParaRPr lang="en-US"/>
          </a:p>
          <a:p>
            <a:pPr marL="0" indent="0">
              <a:buNone/>
            </a:pPr>
            <a:r>
              <a:rPr lang="en-US"/>
              <a:t>active members, retirees and their families .</a:t>
            </a:r>
          </a:p>
          <a:p>
            <a:pPr marL="0" indent="0">
              <a:buNone/>
            </a:pPr>
            <a:endParaRPr lang="en-US"/>
          </a:p>
          <a:p>
            <a:pPr marL="0" indent="0">
              <a:buNone/>
            </a:pPr>
            <a:endParaRPr lang="en-US"/>
          </a:p>
          <a:p>
            <a:pPr marL="0" indent="0">
              <a:buNone/>
            </a:pPr>
            <a:r>
              <a:rPr lang="en-US"/>
              <a:t>Who qualifies as family? </a:t>
            </a:r>
          </a:p>
          <a:p>
            <a:pPr marL="0" indent="0">
              <a:buNone/>
            </a:pPr>
            <a:r>
              <a:rPr lang="en-US"/>
              <a:t>Financial dependents including</a:t>
            </a:r>
          </a:p>
          <a:p>
            <a:pPr marL="171450" indent="-171450"/>
            <a:r>
              <a:rPr lang="en-US"/>
              <a:t>spouses, </a:t>
            </a:r>
          </a:p>
          <a:p>
            <a:pPr marL="171450" indent="-171450"/>
            <a:r>
              <a:rPr lang="en-US"/>
              <a:t>children, </a:t>
            </a:r>
          </a:p>
          <a:p>
            <a:pPr marL="171450" indent="-171450"/>
            <a:r>
              <a:rPr lang="en-US"/>
              <a:t>grandchildren, </a:t>
            </a:r>
          </a:p>
          <a:p>
            <a:pPr marL="171450" indent="-171450"/>
            <a:r>
              <a:rPr lang="en-US"/>
              <a:t>Those pesky 26 year old squatters in parents basements.</a:t>
            </a:r>
          </a:p>
          <a:p>
            <a:pPr marL="171450" indent="-171450"/>
            <a:endParaRPr lang="en-US"/>
          </a:p>
          <a:p>
            <a:pPr marL="0" indent="0">
              <a:buNone/>
            </a:pPr>
            <a:endParaRPr lang="en-US"/>
          </a:p>
          <a:p>
            <a:pPr marL="0" indent="0">
              <a:buNone/>
            </a:pPr>
            <a:r>
              <a:rPr lang="en-US"/>
              <a:t>Benefits like this are especially helpful to leverage in right to work states as </a:t>
            </a:r>
            <a:r>
              <a:rPr lang="en-US" b="1"/>
              <a:t>active members</a:t>
            </a:r>
            <a:r>
              <a:rPr lang="en-US"/>
              <a:t> qualify. We love a winning argument for organizing.</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171450" indent="-171450"/>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a:t>TESTIMONIAL</a:t>
            </a:r>
          </a:p>
          <a:p>
            <a:pPr marL="0" indent="0">
              <a:buNone/>
            </a:pPr>
            <a:r>
              <a:rPr lang="en-US"/>
              <a:t>We had the opportunity recently to speak to one of our graduates, an IUPAT Shop Steward's testimonial on the screen. </a:t>
            </a:r>
          </a:p>
          <a:p>
            <a:pPr marL="0" indent="0">
              <a:buNone/>
            </a:pPr>
            <a:endParaRPr lang="en-US"/>
          </a:p>
          <a:p>
            <a:pPr marL="0" indent="0">
              <a:buNone/>
            </a:pPr>
            <a:r>
              <a:rPr lang="en-US"/>
              <a:t>For those in the back, Alison Colello shares, </a:t>
            </a:r>
          </a:p>
          <a:p>
            <a:pPr marL="0" indent="0">
              <a:buNone/>
            </a:pPr>
            <a:r>
              <a:rPr lang="en-US"/>
              <a:t>"This wasn't about getting a degree. It was about finally doing something for myself. </a:t>
            </a:r>
          </a:p>
          <a:p>
            <a:pPr marL="0" indent="0">
              <a:buNone/>
            </a:pPr>
            <a:endParaRPr lang="en-US"/>
          </a:p>
          <a:p>
            <a:pPr marL="0" indent="0">
              <a:buNone/>
            </a:pPr>
            <a:r>
              <a:rPr lang="en-US"/>
              <a:t>And I'm so grateful to my union for making that possible." </a:t>
            </a:r>
          </a:p>
          <a:p>
            <a:pPr marL="0" indent="0">
              <a:buNone/>
            </a:pPr>
            <a:endParaRPr lang="en-US"/>
          </a:p>
          <a:p>
            <a:pPr marL="0" indent="0">
              <a:buNone/>
            </a:pPr>
            <a:r>
              <a:rPr lang="en-US"/>
              <a:t>Alison now fosters a culture of learning in her home with her kids and is moving onto her Bachelors after completing her Associates in Leadership. </a:t>
            </a:r>
          </a:p>
          <a:p>
            <a:pPr marL="0" indent="0">
              <a:buNone/>
            </a:pPr>
            <a:endParaRPr lang="en-US"/>
          </a:p>
          <a:p>
            <a:pPr marL="0" indent="0">
              <a:buNone/>
            </a:pPr>
            <a:r>
              <a:rPr lang="en-US"/>
              <a:t>Did anyone in the room complete a certificate or a degree in the last year? </a:t>
            </a:r>
          </a:p>
          <a:p>
            <a:pPr marL="0" indent="0">
              <a:buNone/>
            </a:pPr>
            <a:endParaRPr lang="en-US"/>
          </a:p>
          <a:p>
            <a:pPr marL="0" indent="0">
              <a:buNone/>
            </a:pPr>
            <a:r>
              <a:rPr lang="en-US"/>
              <a:t>Can we get some snaps going for Allison and all our sisters and brothers? </a:t>
            </a:r>
          </a:p>
          <a:p>
            <a:pPr marL="0" indent="0">
              <a:buNone/>
            </a:pPr>
            <a:endParaRPr lang="en-US"/>
          </a:p>
          <a:p>
            <a:pPr marL="0" indent="0">
              <a:buNone/>
            </a:pPr>
            <a:endParaRPr lang="en-US"/>
          </a:p>
          <a:p>
            <a:pPr marL="0" indent="0">
              <a:buNone/>
            </a:pPr>
            <a:r>
              <a:rPr lang="en-US"/>
              <a:t>Alison is one of the 50 people graduating from one of our partner colleges this spring. </a:t>
            </a:r>
          </a:p>
          <a:p>
            <a:pPr marL="0" indent="0">
              <a:buNone/>
            </a:pPr>
            <a:endParaRPr lang="en-US"/>
          </a:p>
          <a:p>
            <a:pPr marL="0" indent="0">
              <a:buNone/>
            </a:pPr>
            <a:r>
              <a:rPr lang="en-US"/>
              <a:t>Every single one of those people have new potential on the horizon, career pathways opened up. </a:t>
            </a:r>
          </a:p>
          <a:p>
            <a:pPr marL="0" indent="0">
              <a:buNone/>
            </a:pPr>
            <a:endParaRPr lang="en-US"/>
          </a:p>
          <a:p>
            <a:pPr marL="0" indent="0">
              <a:buNone/>
            </a:pPr>
            <a:r>
              <a:rPr lang="en-US"/>
              <a:t>Of all the days that you all hear the concerns, fight the uphill battles, this is a shoutout to your collective work and the good it brings. </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Notes taken out: This is our work, our mission actualized in real time. While this isn't an everyday benefit, it allows for a major life shift. </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
              <a:t>INTRODUCE North Star and LEADER SUPPORT</a:t>
            </a:r>
          </a:p>
          <a:p>
            <a:pPr marL="0" indent="0">
              <a:buNone/>
            </a:pPr>
            <a:endParaRPr lang="en"/>
          </a:p>
          <a:p>
            <a:pPr marL="0" indent="0">
              <a:buNone/>
            </a:pPr>
            <a:r>
              <a:rPr lang="en"/>
              <a:t>Advocating for your members in their college search process on a daily basis is our North Star, </a:t>
            </a:r>
            <a:endParaRPr lang="en-US"/>
          </a:p>
          <a:p>
            <a:pPr marL="0" indent="0">
              <a:buNone/>
            </a:pPr>
            <a:endParaRPr lang="en"/>
          </a:p>
          <a:p>
            <a:pPr marL="0" indent="0">
              <a:buNone/>
            </a:pPr>
            <a:r>
              <a:rPr lang="en"/>
              <a:t>and supporting leaders is a huge part of that work as the people most connected to the membership. </a:t>
            </a:r>
            <a:endParaRPr lang="en-US"/>
          </a:p>
          <a:p>
            <a:pPr marL="171450" indent="-171450"/>
            <a:endParaRPr lang="en-US"/>
          </a:p>
          <a:p>
            <a:pPr marL="0" indent="0">
              <a:buNone/>
            </a:pPr>
            <a:endParaRPr lang="en-US"/>
          </a:p>
          <a:p>
            <a:pPr marL="0" indent="0">
              <a:buNone/>
            </a:pPr>
            <a:endParaRPr lang="en"/>
          </a:p>
          <a:p>
            <a:pPr marL="0" indent="0">
              <a:buNone/>
            </a:pPr>
            <a:r>
              <a:rPr lang="en"/>
              <a:t>Our no-cost marketing services provide leaders like you </a:t>
            </a:r>
            <a:endParaRPr lang="en-US"/>
          </a:p>
          <a:p>
            <a:pPr marL="0" indent="0">
              <a:buNone/>
            </a:pPr>
            <a:endParaRPr lang="en"/>
          </a:p>
          <a:p>
            <a:pPr marL="0" indent="0">
              <a:buNone/>
            </a:pPr>
            <a:r>
              <a:rPr lang="en"/>
              <a:t>with strategic planning, creative assets like customized flyers or social media content, </a:t>
            </a:r>
            <a:endParaRPr lang="en-US"/>
          </a:p>
          <a:p>
            <a:pPr marL="0" indent="0">
              <a:buNone/>
            </a:pPr>
            <a:endParaRPr lang="en"/>
          </a:p>
          <a:p>
            <a:pPr marL="0" indent="0">
              <a:buNone/>
            </a:pPr>
            <a:r>
              <a:rPr lang="en"/>
              <a:t>reporting and analysis, co-branded web pages, and surveys. </a:t>
            </a:r>
            <a:endParaRPr lang="en-US"/>
          </a:p>
          <a:p>
            <a:pPr marL="0" indent="0">
              <a:buNone/>
            </a:pPr>
            <a:endParaRPr lang="en"/>
          </a:p>
          <a:p>
            <a:pPr marL="0" indent="0">
              <a:buNone/>
            </a:pPr>
            <a:endParaRPr lang="en"/>
          </a:p>
          <a:p>
            <a:pPr marL="0" indent="0">
              <a:buNone/>
            </a:pPr>
            <a:r>
              <a:rPr lang="en"/>
              <a:t>We have the human capital and expertise</a:t>
            </a:r>
          </a:p>
          <a:p>
            <a:pPr marL="0" indent="0">
              <a:buNone/>
            </a:pPr>
            <a:endParaRPr lang="en"/>
          </a:p>
          <a:p>
            <a:pPr marL="0" indent="0">
              <a:buNone/>
            </a:pPr>
            <a:r>
              <a:rPr lang="en"/>
              <a:t>to ensure every worksite and local leader that wants individualized support or resources for their workplace </a:t>
            </a:r>
          </a:p>
          <a:p>
            <a:pPr marL="0" indent="0">
              <a:buNone/>
            </a:pPr>
            <a:endParaRPr lang="en"/>
          </a:p>
          <a:p>
            <a:pPr marL="0" indent="0">
              <a:buNone/>
            </a:pPr>
            <a:r>
              <a:rPr lang="en"/>
              <a:t>can access it at anytime. More on that later.</a:t>
            </a:r>
          </a:p>
          <a:p>
            <a:pPr marL="0" indent="0">
              <a:buNone/>
            </a:pPr>
            <a:endParaRPr lang="en"/>
          </a:p>
          <a:p>
            <a:pPr marL="0" indent="0">
              <a:buNone/>
            </a:pPr>
            <a:endParaRPr lang="en"/>
          </a:p>
          <a:p>
            <a:pPr marL="0" indent="0">
              <a:buNone/>
            </a:pPr>
            <a:endParaRPr lang="en"/>
          </a:p>
          <a:p>
            <a:pPr marL="0" indent="0">
              <a:buNone/>
            </a:pPr>
            <a:endParaRPr lang="en"/>
          </a:p>
          <a:p>
            <a:pPr marL="0" indent="0">
              <a:buNone/>
            </a:pPr>
            <a:endParaRPr lang="en"/>
          </a:p>
          <a:p>
            <a:pPr marL="0" indent="0">
              <a:buNone/>
            </a:pPr>
            <a:endParaRPr lang="en"/>
          </a:p>
          <a:p>
            <a:pPr marL="0" indent="0">
              <a:buNone/>
            </a:pPr>
            <a:endParaRPr lang="en"/>
          </a:p>
          <a:p>
            <a:pPr marL="0" indent="0">
              <a:buNone/>
            </a:pPr>
            <a:endParaRPr lang="en"/>
          </a:p>
          <a:p>
            <a:pPr marL="0" indent="0">
              <a:buNone/>
            </a:pPr>
            <a:endParaRPr lang="en"/>
          </a:p>
          <a:p>
            <a:pPr marL="0" indent="0">
              <a:buNone/>
            </a:pPr>
            <a:endParaRPr lang="en"/>
          </a:p>
          <a:p>
            <a:pPr marL="0" indent="0">
              <a:buNone/>
            </a:pPr>
            <a:endParaRPr lang="en"/>
          </a:p>
          <a:p>
            <a:pPr marL="0" indent="0">
              <a:buNone/>
            </a:pPr>
            <a:endParaRPr lang="en"/>
          </a:p>
          <a:p>
            <a:pPr marL="0" indent="0">
              <a:buNone/>
            </a:pPr>
            <a:endParaRPr lang="en"/>
          </a:p>
          <a:p>
            <a:pPr marL="0" indent="0">
              <a:buNone/>
            </a:pPr>
            <a:r>
              <a:rPr lang="en"/>
              <a:t>Notes taken out:</a:t>
            </a:r>
          </a:p>
          <a:p>
            <a:pPr marL="0" indent="0">
              <a:buNone/>
            </a:pPr>
            <a:r>
              <a:rPr lang="en"/>
              <a:t>While members explore our education marketplace with all regionally accredited schools, </a:t>
            </a:r>
            <a:endParaRPr lang="en-US">
              <a:solidFill>
                <a:srgbClr val="444444"/>
              </a:solidFill>
            </a:endParaRPr>
          </a:p>
          <a:p>
            <a:pPr marL="0" indent="0">
              <a:buNone/>
            </a:pPr>
            <a:endParaRPr lang="en">
              <a:solidFill>
                <a:srgbClr val="444444"/>
              </a:solidFill>
            </a:endParaRPr>
          </a:p>
          <a:p>
            <a:pPr marL="0" indent="0">
              <a:buNone/>
            </a:pPr>
            <a:r>
              <a:rPr lang="en"/>
              <a:t>we are equipped with coordinated student communications and support to ensure seamless experience.</a:t>
            </a:r>
            <a:endParaRPr lang="en-US">
              <a:solidFill>
                <a:srgbClr val="444444"/>
              </a:solidFill>
            </a:endParaRPr>
          </a:p>
          <a:p>
            <a:pPr marL="0" indent="0">
              <a:buNone/>
            </a:pPr>
            <a:endParaRPr lang="en">
              <a:solidFill>
                <a:srgbClr val="444444"/>
              </a:solidFill>
            </a:endParaRPr>
          </a:p>
          <a:p>
            <a:pPr marL="0" indent="0">
              <a:buNone/>
            </a:pPr>
            <a:endParaRPr lang="en-US">
              <a:solidFill>
                <a:srgbClr val="444444"/>
              </a:solidFill>
            </a:endParaRPr>
          </a:p>
          <a:p>
            <a:pPr marL="0" indent="0">
              <a:buNone/>
            </a:pPr>
            <a:endParaRPr lang="en-US">
              <a:solidFill>
                <a:srgbClr val="444444"/>
              </a:solidFill>
            </a:endParaRPr>
          </a:p>
          <a:p>
            <a:pPr marL="0" indent="0">
              <a:buNone/>
            </a:pPr>
            <a:endParaRPr lang="en"/>
          </a:p>
          <a:p>
            <a:pPr marL="0" indent="0">
              <a:buNone/>
            </a:pPr>
            <a:endParaRPr lang="en"/>
          </a:p>
          <a:p>
            <a:pPr marL="0" indent="0">
              <a:buNone/>
            </a:pPr>
            <a:endParaRPr lang="en"/>
          </a:p>
          <a:p>
            <a:pPr marL="0" indent="0">
              <a:buNone/>
            </a:pPr>
            <a:endParaRPr lang="en"/>
          </a:p>
          <a:p>
            <a:pPr marL="0" indent="0">
              <a:buNone/>
            </a:pPr>
            <a:endParaRPr lang="en"/>
          </a:p>
          <a:p>
            <a:pPr marL="0" indent="0">
              <a:buNone/>
            </a:pPr>
            <a:endParaRPr lang="en"/>
          </a:p>
          <a:p>
            <a:pPr marL="0" indent="0">
              <a:buNone/>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4999"/>
              </a:lnSpc>
              <a:buNone/>
            </a:pPr>
            <a:r>
              <a:rPr lang="en">
                <a:solidFill>
                  <a:srgbClr val="3D3E3E"/>
                </a:solidFill>
              </a:rPr>
              <a:t>MARKETPLACE HIGHLIGHTS</a:t>
            </a:r>
          </a:p>
          <a:p>
            <a:pPr marL="0" indent="0">
              <a:lnSpc>
                <a:spcPct val="114999"/>
              </a:lnSpc>
              <a:buNone/>
            </a:pPr>
            <a:endParaRPr lang="en">
              <a:solidFill>
                <a:srgbClr val="3D3E3E"/>
              </a:solidFill>
            </a:endParaRPr>
          </a:p>
          <a:p>
            <a:pPr marL="0" indent="0">
              <a:lnSpc>
                <a:spcPct val="114999"/>
              </a:lnSpc>
              <a:buNone/>
            </a:pPr>
            <a:r>
              <a:rPr lang="en">
                <a:solidFill>
                  <a:srgbClr val="3D3E3E"/>
                </a:solidFill>
              </a:rPr>
              <a:t>With this benefit, your members get access to our education marketplace.</a:t>
            </a:r>
          </a:p>
          <a:p>
            <a:pPr marL="0" indent="0">
              <a:lnSpc>
                <a:spcPct val="114999"/>
              </a:lnSpc>
              <a:buNone/>
            </a:pPr>
            <a:endParaRPr lang="en">
              <a:solidFill>
                <a:srgbClr val="3D3E3E"/>
              </a:solidFill>
            </a:endParaRPr>
          </a:p>
          <a:p>
            <a:pPr marL="171450" indent="-304800">
              <a:lnSpc>
                <a:spcPct val="114999"/>
              </a:lnSpc>
              <a:buFont typeface="Sen,Sans-Serif"/>
              <a:buChar char="●"/>
            </a:pPr>
            <a:r>
              <a:rPr lang="en">
                <a:solidFill>
                  <a:srgbClr val="3D3E3E"/>
                </a:solidFill>
              </a:rPr>
              <a:t>We currently work with 6 schools</a:t>
            </a:r>
            <a:r>
              <a:rPr lang="en" b="1">
                <a:solidFill>
                  <a:srgbClr val="3D3E3E"/>
                </a:solidFill>
              </a:rPr>
              <a:t>. </a:t>
            </a:r>
            <a:endParaRPr lang="en-US" b="1">
              <a:solidFill>
                <a:srgbClr val="3D3E3E"/>
              </a:solidFill>
            </a:endParaRPr>
          </a:p>
          <a:p>
            <a:pPr marL="171450" indent="-304800">
              <a:lnSpc>
                <a:spcPct val="114999"/>
              </a:lnSpc>
              <a:buFont typeface="Sen,Sans-Serif"/>
              <a:buChar char="●"/>
            </a:pPr>
            <a:endParaRPr lang="en">
              <a:solidFill>
                <a:srgbClr val="3D3E3E"/>
              </a:solidFill>
            </a:endParaRPr>
          </a:p>
          <a:p>
            <a:pPr marL="171450" indent="-304800">
              <a:lnSpc>
                <a:spcPct val="114999"/>
              </a:lnSpc>
              <a:buFont typeface="Sen,Sans-Serif"/>
              <a:buChar char="●"/>
            </a:pPr>
            <a:r>
              <a:rPr lang="en">
                <a:solidFill>
                  <a:srgbClr val="3D3E3E"/>
                </a:solidFill>
              </a:rPr>
              <a:t>All offer 100% online programs focused on non-traditional student experiences.</a:t>
            </a:r>
            <a:endParaRPr lang="en-US">
              <a:solidFill>
                <a:srgbClr val="3D3E3E"/>
              </a:solidFill>
            </a:endParaRPr>
          </a:p>
          <a:p>
            <a:pPr marL="171450" indent="-304800">
              <a:lnSpc>
                <a:spcPct val="114999"/>
              </a:lnSpc>
              <a:buFont typeface="Sen,Sans-Serif"/>
              <a:buChar char="●"/>
            </a:pPr>
            <a:endParaRPr lang="en">
              <a:solidFill>
                <a:srgbClr val="3D3E3E"/>
              </a:solidFill>
            </a:endParaRPr>
          </a:p>
          <a:p>
            <a:pPr marL="171450" indent="-304800">
              <a:lnSpc>
                <a:spcPct val="114999"/>
              </a:lnSpc>
              <a:buFont typeface="Sen,Sans-Serif"/>
              <a:buChar char="●"/>
            </a:pPr>
            <a:r>
              <a:rPr lang="en">
                <a:solidFill>
                  <a:srgbClr val="3D3E3E"/>
                </a:solidFill>
              </a:rPr>
              <a:t>With options for Associate, Bachelor’s, and newly added Graduate degrees, and certificate programs</a:t>
            </a:r>
            <a:endParaRPr lang="en-US">
              <a:solidFill>
                <a:srgbClr val="3D3E3E"/>
              </a:solidFill>
            </a:endParaRPr>
          </a:p>
          <a:p>
            <a:pPr marL="171450" indent="-304800">
              <a:lnSpc>
                <a:spcPct val="114999"/>
              </a:lnSpc>
              <a:buFont typeface="Sen,Sans-Serif"/>
              <a:buChar char="●"/>
            </a:pPr>
            <a:endParaRPr lang="en">
              <a:solidFill>
                <a:srgbClr val="3D3E3E"/>
              </a:solidFill>
            </a:endParaRPr>
          </a:p>
          <a:p>
            <a:pPr marL="171450" indent="-304800">
              <a:lnSpc>
                <a:spcPct val="114999"/>
              </a:lnSpc>
              <a:buFont typeface="Sen,Sans-Serif"/>
              <a:buChar char="●"/>
            </a:pPr>
            <a:endParaRPr lang="en">
              <a:solidFill>
                <a:srgbClr val="3D3E3E"/>
              </a:solidFill>
            </a:endParaRPr>
          </a:p>
          <a:p>
            <a:pPr marL="171450" indent="-304800">
              <a:lnSpc>
                <a:spcPct val="114999"/>
              </a:lnSpc>
              <a:buFont typeface="Sen,Sans-Serif"/>
              <a:buChar char="●"/>
            </a:pPr>
            <a:endParaRPr lang="en">
              <a:solidFill>
                <a:srgbClr val="3D3E3E"/>
              </a:solidFill>
            </a:endParaRPr>
          </a:p>
          <a:p>
            <a:pPr marL="171450" indent="-304800">
              <a:lnSpc>
                <a:spcPct val="114999"/>
              </a:lnSpc>
              <a:buFont typeface="Sen,Sans-Serif"/>
              <a:buChar char="●"/>
            </a:pPr>
            <a:r>
              <a:rPr lang="en">
                <a:solidFill>
                  <a:srgbClr val="3D3E3E"/>
                </a:solidFill>
              </a:rPr>
              <a:t>With multiple class starts per year, this portfolio of programs is exactly tailored to fit into the busy schedules of working adults. </a:t>
            </a:r>
            <a:endParaRPr lang="en-US"/>
          </a:p>
          <a:p>
            <a:pPr marL="171450" indent="-304800">
              <a:lnSpc>
                <a:spcPct val="114999"/>
              </a:lnSpc>
              <a:buFont typeface="Sen,Sans-Serif"/>
              <a:buChar char="●"/>
            </a:pPr>
            <a:endParaRPr lang="en">
              <a:solidFill>
                <a:srgbClr val="3D3E3E"/>
              </a:solidFill>
            </a:endParaRPr>
          </a:p>
          <a:p>
            <a:pPr marL="171450" indent="-304800">
              <a:lnSpc>
                <a:spcPct val="114999"/>
              </a:lnSpc>
              <a:buFont typeface="Sen,Sans-Serif"/>
              <a:buChar char="●"/>
            </a:pPr>
            <a:r>
              <a:rPr lang="en">
                <a:solidFill>
                  <a:srgbClr val="3D3E3E"/>
                </a:solidFill>
              </a:rPr>
              <a:t>There is no need to wait for the typical fall or spring semesters to jump in. </a:t>
            </a:r>
            <a:endParaRPr lang="en"/>
          </a:p>
          <a:p>
            <a:pPr marL="171450" indent="-304800">
              <a:lnSpc>
                <a:spcPct val="114999"/>
              </a:lnSpc>
              <a:buFont typeface="Sen,Sans-Serif"/>
              <a:buChar char="●"/>
            </a:pPr>
            <a:endParaRPr lang="en">
              <a:solidFill>
                <a:srgbClr val="3D3E3E"/>
              </a:solidFill>
            </a:endParaRPr>
          </a:p>
          <a:p>
            <a:pPr marL="171450" indent="-304800">
              <a:lnSpc>
                <a:spcPct val="114999"/>
              </a:lnSpc>
              <a:buFont typeface="Sen,Sans-Serif"/>
              <a:buChar char="●"/>
            </a:pPr>
            <a:endParaRPr lang="en">
              <a:solidFill>
                <a:srgbClr val="3D3E3E"/>
              </a:solidFill>
            </a:endParaRPr>
          </a:p>
          <a:p>
            <a:pPr marL="171450" indent="-304800">
              <a:lnSpc>
                <a:spcPct val="114999"/>
              </a:lnSpc>
              <a:buFont typeface="Sen,Sans-Serif"/>
              <a:buChar char="●"/>
            </a:pPr>
            <a:r>
              <a:rPr lang="en">
                <a:solidFill>
                  <a:srgbClr val="3D3E3E"/>
                </a:solidFill>
              </a:rPr>
              <a:t>In state vs out of state tuition is not a factor here. </a:t>
            </a:r>
          </a:p>
          <a:p>
            <a:pPr marL="171450" indent="-304800">
              <a:lnSpc>
                <a:spcPct val="114999"/>
              </a:lnSpc>
              <a:buFont typeface="Sen,Sans-Serif"/>
              <a:buChar char="●"/>
            </a:pPr>
            <a:endParaRPr lang="en">
              <a:solidFill>
                <a:srgbClr val="3D3E3E"/>
              </a:solidFill>
            </a:endParaRPr>
          </a:p>
          <a:p>
            <a:pPr marL="171450" indent="-304800">
              <a:lnSpc>
                <a:spcPct val="114999"/>
              </a:lnSpc>
              <a:buFont typeface="Sen,Sans-Serif"/>
              <a:buChar char="●"/>
            </a:pPr>
            <a:r>
              <a:rPr lang="en">
                <a:solidFill>
                  <a:srgbClr val="3D3E3E"/>
                </a:solidFill>
              </a:rPr>
              <a:t>That was part of our requirements for any school we work with. We want your money to go further no matter where your union and loved ones are located. </a:t>
            </a:r>
          </a:p>
          <a:p>
            <a:pPr marL="171450" indent="-304800">
              <a:lnSpc>
                <a:spcPct val="114999"/>
              </a:lnSpc>
              <a:buFont typeface="Sen,Sans-Serif"/>
              <a:buChar char="●"/>
            </a:pPr>
            <a:endParaRPr lang="en">
              <a:solidFill>
                <a:srgbClr val="3D3E3E"/>
              </a:solidFill>
            </a:endParaRPr>
          </a:p>
          <a:p>
            <a:pPr marL="171450" indent="-304800">
              <a:lnSpc>
                <a:spcPct val="114999"/>
              </a:lnSpc>
              <a:buFont typeface="Sen,Sans-Serif"/>
              <a:buChar char="●"/>
            </a:pPr>
            <a:endParaRPr lang="en">
              <a:solidFill>
                <a:srgbClr val="3D3E3E"/>
              </a:solidFill>
            </a:endParaRPr>
          </a:p>
          <a:p>
            <a:pPr marL="171450" indent="-304800">
              <a:lnSpc>
                <a:spcPct val="114999"/>
              </a:lnSpc>
              <a:buFont typeface="Sen,Sans-Serif"/>
              <a:buChar char="●"/>
            </a:pPr>
            <a:endParaRPr lang="en">
              <a:solidFill>
                <a:srgbClr val="3D3E3E"/>
              </a:solidFill>
            </a:endParaRPr>
          </a:p>
          <a:p>
            <a:pPr marL="171450" indent="-304800">
              <a:lnSpc>
                <a:spcPct val="114999"/>
              </a:lnSpc>
              <a:buFont typeface="Sen,Sans-Serif"/>
              <a:buChar char="●"/>
            </a:pPr>
            <a:endParaRPr lang="en">
              <a:solidFill>
                <a:srgbClr val="3D3E3E"/>
              </a:solidFill>
            </a:endParaRPr>
          </a:p>
          <a:p>
            <a:pPr marL="0" indent="0">
              <a:lnSpc>
                <a:spcPct val="114999"/>
              </a:lnSpc>
              <a:buNone/>
            </a:pPr>
            <a:endParaRPr lang="en">
              <a:solidFill>
                <a:srgbClr val="3D3E3E"/>
              </a:solidFill>
            </a:endParaRPr>
          </a:p>
          <a:p>
            <a:pPr marL="0" indent="0">
              <a:lnSpc>
                <a:spcPct val="114999"/>
              </a:lnSpc>
              <a:buNone/>
            </a:pPr>
            <a:endParaRPr lang="en">
              <a:solidFill>
                <a:srgbClr val="3D3E3E"/>
              </a:solidFill>
            </a:endParaRPr>
          </a:p>
          <a:p>
            <a:pPr marL="0" indent="0">
              <a:lnSpc>
                <a:spcPct val="114999"/>
              </a:lnSpc>
              <a:buNone/>
            </a:pPr>
            <a:endParaRPr lang="en">
              <a:solidFill>
                <a:srgbClr val="3D3E3E"/>
              </a:solidFill>
            </a:endParaRPr>
          </a:p>
          <a:p>
            <a:pPr marL="0" indent="0">
              <a:lnSpc>
                <a:spcPct val="114999"/>
              </a:lnSpc>
              <a:buNone/>
            </a:pPr>
            <a:endParaRPr lang="en">
              <a:solidFill>
                <a:srgbClr val="3D3E3E"/>
              </a:solidFill>
            </a:endParaRPr>
          </a:p>
          <a:p>
            <a:pPr marL="0" indent="0">
              <a:lnSpc>
                <a:spcPct val="114999"/>
              </a:lnSpc>
              <a:buNone/>
            </a:pPr>
            <a:endParaRPr lang="en">
              <a:solidFill>
                <a:srgbClr val="3D3E3E"/>
              </a:solidFill>
            </a:endParaRPr>
          </a:p>
          <a:p>
            <a:pPr marL="0" indent="0">
              <a:lnSpc>
                <a:spcPct val="114999"/>
              </a:lnSpc>
              <a:buNone/>
            </a:pPr>
            <a:endParaRPr lang="en">
              <a:solidFill>
                <a:srgbClr val="3D3E3E"/>
              </a:solidFill>
            </a:endParaRPr>
          </a:p>
          <a:p>
            <a:pPr marL="0" indent="0">
              <a:lnSpc>
                <a:spcPct val="114999"/>
              </a:lnSpc>
              <a:buNone/>
            </a:pPr>
            <a:endParaRPr lang="en">
              <a:solidFill>
                <a:srgbClr val="3D3E3E"/>
              </a:solidFill>
            </a:endParaRPr>
          </a:p>
          <a:p>
            <a:pPr marL="0" indent="0">
              <a:lnSpc>
                <a:spcPct val="114999"/>
              </a:lnSpc>
              <a:buNone/>
            </a:pPr>
            <a:endParaRPr lang="en">
              <a:solidFill>
                <a:srgbClr val="3D3E3E"/>
              </a:solidFill>
            </a:endParaRPr>
          </a:p>
          <a:p>
            <a:pPr marL="171450" indent="-304800">
              <a:lnSpc>
                <a:spcPct val="114999"/>
              </a:lnSpc>
              <a:buFont typeface="Sen,Sans-Serif"/>
              <a:buChar char="●"/>
            </a:pPr>
            <a:endParaRPr lang="en">
              <a:solidFill>
                <a:srgbClr val="3D3E3E"/>
              </a:solidFill>
            </a:endParaRPr>
          </a:p>
          <a:p>
            <a:pPr marL="171450" indent="-304800">
              <a:lnSpc>
                <a:spcPct val="114999"/>
              </a:lnSpc>
              <a:buFont typeface="Sen,Sans-Serif"/>
              <a:buChar char="●"/>
            </a:pPr>
            <a:endParaRPr lang="en">
              <a:solidFill>
                <a:srgbClr val="3D3E3E"/>
              </a:solidFill>
            </a:endParaRPr>
          </a:p>
          <a:p>
            <a:pPr marL="171450" indent="-304800">
              <a:lnSpc>
                <a:spcPct val="114999"/>
              </a:lnSpc>
              <a:buFont typeface="Sen,Sans-Serif"/>
              <a:buChar char="●"/>
            </a:pPr>
            <a:endParaRPr lang="en">
              <a:solidFill>
                <a:srgbClr val="3D3E3E"/>
              </a:solidFill>
            </a:endParaRPr>
          </a:p>
          <a:p>
            <a:pPr marL="171450" indent="-304800">
              <a:lnSpc>
                <a:spcPct val="114999"/>
              </a:lnSpc>
              <a:buFont typeface="Sen,Sans-Serif"/>
              <a:buChar char="●"/>
            </a:pPr>
            <a:r>
              <a:rPr lang="en">
                <a:solidFill>
                  <a:srgbClr val="3D3E3E"/>
                </a:solidFill>
              </a:rPr>
              <a:t>Notes taken out.</a:t>
            </a:r>
          </a:p>
          <a:p>
            <a:pPr marL="171450" indent="-304800">
              <a:lnSpc>
                <a:spcPct val="114999"/>
              </a:lnSpc>
              <a:buFont typeface="Sen,Sans-Serif"/>
              <a:buChar char="●"/>
            </a:pPr>
            <a:endParaRPr lang="en">
              <a:solidFill>
                <a:srgbClr val="3D3E3E"/>
              </a:solidFill>
            </a:endParaRPr>
          </a:p>
          <a:p>
            <a:pPr marL="171450" indent="-304800">
              <a:lnSpc>
                <a:spcPct val="114999"/>
              </a:lnSpc>
              <a:buFont typeface="Sen,Sans-Serif"/>
              <a:buChar char="●"/>
            </a:pPr>
            <a:r>
              <a:rPr lang="en">
                <a:solidFill>
                  <a:srgbClr val="3D3E3E"/>
                </a:solidFill>
              </a:rPr>
              <a:t>For those of you looking at this list, the question may have come up about the difference for in state vs out of state costs. </a:t>
            </a:r>
          </a:p>
          <a:p>
            <a:pPr marL="171450" indent="-304800">
              <a:lnSpc>
                <a:spcPct val="114999"/>
              </a:lnSpc>
              <a:buFont typeface="Sen,Sans-Serif"/>
              <a:buChar char="●"/>
            </a:pPr>
            <a:endParaRPr lang="en">
              <a:solidFill>
                <a:srgbClr val="3D3E3E"/>
              </a:solidFill>
            </a:endParaRPr>
          </a:p>
          <a:p>
            <a:pPr marL="323850" lvl="1" indent="-304800">
              <a:lnSpc>
                <a:spcPct val="114999"/>
              </a:lnSpc>
              <a:buFont typeface="Courier New"/>
              <a:buChar char="o"/>
            </a:pPr>
            <a:r>
              <a:rPr lang="en">
                <a:solidFill>
                  <a:srgbClr val="3D3E3E"/>
                </a:solidFill>
              </a:rPr>
              <a:t>That is not a factor here. The tuition discount applies across these schools regardless of state lines because in part of our advocacy for your members and their families. </a:t>
            </a:r>
          </a:p>
          <a:p>
            <a:pPr marL="323850" lvl="1" indent="-304800">
              <a:lnSpc>
                <a:spcPct val="114999"/>
              </a:lnSpc>
              <a:buFont typeface="Courier New"/>
              <a:buChar char="o"/>
            </a:pPr>
            <a:endParaRPr lang="en">
              <a:solidFill>
                <a:srgbClr val="3D3E3E"/>
              </a:solidFill>
            </a:endParaRPr>
          </a:p>
          <a:p>
            <a:pPr marL="323850" lvl="1" indent="-304800">
              <a:lnSpc>
                <a:spcPct val="114999"/>
              </a:lnSpc>
              <a:buFont typeface="Courier New"/>
              <a:buChar char="o"/>
            </a:pPr>
            <a:endParaRPr lang="en">
              <a:solidFill>
                <a:srgbClr val="3D3E3E"/>
              </a:solidFill>
            </a:endParaRPr>
          </a:p>
          <a:p>
            <a:pPr marL="323850" lvl="1" indent="-304800">
              <a:lnSpc>
                <a:spcPct val="114999"/>
              </a:lnSpc>
              <a:buFont typeface="Courier New"/>
              <a:buChar char="o"/>
            </a:pPr>
            <a:endParaRPr lang="en">
              <a:solidFill>
                <a:srgbClr val="3D3E3E"/>
              </a:solidFill>
            </a:endParaRPr>
          </a:p>
          <a:p>
            <a:pPr marL="323850" lvl="1" indent="-304800">
              <a:lnSpc>
                <a:spcPct val="114999"/>
              </a:lnSpc>
              <a:buFont typeface="Courier New"/>
              <a:buChar char="o"/>
            </a:pPr>
            <a:endParaRPr lang="en">
              <a:solidFill>
                <a:srgbClr val="3D3E3E"/>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2400" indent="0">
              <a:lnSpc>
                <a:spcPct val="114999"/>
              </a:lnSpc>
              <a:buNone/>
            </a:pPr>
            <a:r>
              <a:rPr lang="en">
                <a:solidFill>
                  <a:schemeClr val="dk1"/>
                </a:solidFill>
              </a:rPr>
              <a:t>PROGRAM FOCUS</a:t>
            </a:r>
          </a:p>
          <a:p>
            <a:pPr marL="152400" indent="0">
              <a:lnSpc>
                <a:spcPct val="114999"/>
              </a:lnSpc>
              <a:buNone/>
            </a:pPr>
            <a:endParaRPr lang="en">
              <a:solidFill>
                <a:schemeClr val="dk1"/>
              </a:solidFill>
            </a:endParaRPr>
          </a:p>
          <a:p>
            <a:pPr marL="152400" indent="0">
              <a:lnSpc>
                <a:spcPct val="114999"/>
              </a:lnSpc>
              <a:buNone/>
            </a:pPr>
            <a:r>
              <a:rPr lang="en">
                <a:solidFill>
                  <a:schemeClr val="dk1"/>
                </a:solidFill>
              </a:rPr>
              <a:t>Here's a sample of the 125 program offerings where the average cost per credit hour is $223 </a:t>
            </a:r>
            <a:endParaRPr lang="en-US">
              <a:solidFill>
                <a:schemeClr val="dk1"/>
              </a:solidFill>
            </a:endParaRPr>
          </a:p>
          <a:p>
            <a:pPr marL="152400" indent="0">
              <a:lnSpc>
                <a:spcPct val="114999"/>
              </a:lnSpc>
              <a:buNone/>
            </a:pPr>
            <a:endParaRPr lang="en">
              <a:solidFill>
                <a:schemeClr val="dk1"/>
              </a:solidFill>
            </a:endParaRPr>
          </a:p>
          <a:p>
            <a:pPr marL="152400" indent="0">
              <a:lnSpc>
                <a:spcPct val="114999"/>
              </a:lnSpc>
              <a:buNone/>
            </a:pPr>
            <a:r>
              <a:rPr lang="en">
                <a:solidFill>
                  <a:schemeClr val="dk1"/>
                </a:solidFill>
              </a:rPr>
              <a:t>There will be a QR code at the end of the presentation for you to toggle through programs and see for yourself.</a:t>
            </a:r>
          </a:p>
          <a:p>
            <a:pPr marL="152400" indent="0">
              <a:lnSpc>
                <a:spcPct val="114999"/>
              </a:lnSpc>
              <a:buNone/>
            </a:pPr>
            <a:endParaRPr lang="en">
              <a:solidFill>
                <a:schemeClr val="dk1"/>
              </a:solidFill>
            </a:endParaRPr>
          </a:p>
          <a:p>
            <a:pPr marL="152400" indent="0">
              <a:lnSpc>
                <a:spcPct val="114999"/>
              </a:lnSpc>
              <a:buNone/>
            </a:pPr>
            <a:r>
              <a:rPr lang="en">
                <a:solidFill>
                  <a:schemeClr val="dk1"/>
                </a:solidFill>
              </a:rPr>
              <a:t>Popular:</a:t>
            </a:r>
          </a:p>
          <a:p>
            <a:pPr marL="323850" indent="-171450">
              <a:lnSpc>
                <a:spcPct val="114999"/>
              </a:lnSpc>
            </a:pPr>
            <a:endParaRPr lang="en">
              <a:solidFill>
                <a:schemeClr val="dk1"/>
              </a:solidFill>
            </a:endParaRPr>
          </a:p>
          <a:p>
            <a:pPr marL="323850" indent="-171450">
              <a:lnSpc>
                <a:spcPct val="114999"/>
              </a:lnSpc>
            </a:pPr>
            <a:r>
              <a:rPr lang="en">
                <a:solidFill>
                  <a:schemeClr val="dk1"/>
                </a:solidFill>
              </a:rPr>
              <a:t>Certificate in Organizational Leadership</a:t>
            </a:r>
            <a:endParaRPr lang="en-US">
              <a:solidFill>
                <a:srgbClr val="444444"/>
              </a:solidFill>
            </a:endParaRPr>
          </a:p>
          <a:p>
            <a:pPr marL="323850" indent="-171450">
              <a:lnSpc>
                <a:spcPct val="114999"/>
              </a:lnSpc>
            </a:pPr>
            <a:r>
              <a:rPr lang="en">
                <a:solidFill>
                  <a:schemeClr val="dk1"/>
                </a:solidFill>
              </a:rPr>
              <a:t>Bachelors in Cybersecurity</a:t>
            </a:r>
          </a:p>
          <a:p>
            <a:pPr marL="323850" indent="-171450">
              <a:lnSpc>
                <a:spcPct val="114999"/>
              </a:lnSpc>
            </a:pPr>
            <a:r>
              <a:rPr lang="en">
                <a:solidFill>
                  <a:schemeClr val="dk1"/>
                </a:solidFill>
              </a:rPr>
              <a:t>MBA offered fully in Spanish</a:t>
            </a:r>
          </a:p>
          <a:p>
            <a:pPr marL="323850" indent="-171450">
              <a:lnSpc>
                <a:spcPct val="114999"/>
              </a:lnSpc>
            </a:pPr>
            <a:endParaRPr lang="en">
              <a:solidFill>
                <a:schemeClr val="dk1"/>
              </a:solidFill>
            </a:endParaRPr>
          </a:p>
          <a:p>
            <a:pPr marL="152400" indent="0">
              <a:lnSpc>
                <a:spcPct val="114999"/>
              </a:lnSpc>
              <a:buNone/>
            </a:pPr>
            <a:r>
              <a:rPr lang="en">
                <a:solidFill>
                  <a:schemeClr val="dk1"/>
                </a:solidFill>
              </a:rPr>
              <a:t>New:</a:t>
            </a:r>
          </a:p>
          <a:p>
            <a:pPr marL="323850" indent="-171450">
              <a:lnSpc>
                <a:spcPct val="114999"/>
              </a:lnSpc>
            </a:pPr>
            <a:r>
              <a:rPr lang="en">
                <a:solidFill>
                  <a:schemeClr val="dk1"/>
                </a:solidFill>
              </a:rPr>
              <a:t>Associates in Healthcare Administration</a:t>
            </a:r>
          </a:p>
          <a:p>
            <a:pPr marL="323850" indent="-171450">
              <a:lnSpc>
                <a:spcPct val="114999"/>
              </a:lnSpc>
            </a:pPr>
            <a:r>
              <a:rPr lang="en">
                <a:solidFill>
                  <a:schemeClr val="dk1"/>
                </a:solidFill>
              </a:rPr>
              <a:t>Bachelors in Project Management</a:t>
            </a:r>
          </a:p>
          <a:p>
            <a:pPr marL="323850" indent="-171450">
              <a:lnSpc>
                <a:spcPct val="114999"/>
              </a:lnSpc>
            </a:pPr>
            <a:r>
              <a:rPr lang="en">
                <a:solidFill>
                  <a:schemeClr val="dk1"/>
                </a:solidFill>
              </a:rPr>
              <a:t>Masters in Artificial Intelligence</a:t>
            </a:r>
          </a:p>
          <a:p>
            <a:pPr marL="323850" indent="-171450">
              <a:lnSpc>
                <a:spcPct val="114999"/>
              </a:lnSpc>
            </a:pPr>
            <a:endParaRPr lang="en">
              <a:solidFill>
                <a:schemeClr val="dk1"/>
              </a:solidFill>
            </a:endParaRPr>
          </a:p>
          <a:p>
            <a:pPr>
              <a:lnSpc>
                <a:spcPct val="114999"/>
              </a:lnSpc>
            </a:pPr>
            <a:r>
              <a:rPr lang="en">
                <a:solidFill>
                  <a:schemeClr val="dk1"/>
                </a:solidFill>
              </a:rPr>
              <a:t>We are always hungry for feedback! </a:t>
            </a:r>
            <a:endParaRPr lang="en-US">
              <a:solidFill>
                <a:srgbClr val="444444"/>
              </a:solidFill>
            </a:endParaRPr>
          </a:p>
          <a:p>
            <a:pPr>
              <a:lnSpc>
                <a:spcPct val="114999"/>
              </a:lnSpc>
            </a:pPr>
            <a:endParaRPr lang="en">
              <a:solidFill>
                <a:schemeClr val="dk1"/>
              </a:solidFill>
            </a:endParaRPr>
          </a:p>
          <a:p>
            <a:pPr>
              <a:lnSpc>
                <a:spcPct val="114999"/>
              </a:lnSpc>
            </a:pPr>
            <a:r>
              <a:rPr lang="en">
                <a:solidFill>
                  <a:schemeClr val="dk1"/>
                </a:solidFill>
              </a:rPr>
              <a:t>If there are programs your members are interested in that are not currently listed, we want to hear from you! </a:t>
            </a:r>
            <a:endParaRPr lang="en-US">
              <a:solidFill>
                <a:srgbClr val="444444"/>
              </a:solidFill>
            </a:endParaRPr>
          </a:p>
          <a:p>
            <a:pPr>
              <a:lnSpc>
                <a:spcPct val="114999"/>
              </a:lnSpc>
            </a:pPr>
            <a:endParaRPr lang="en">
              <a:solidFill>
                <a:srgbClr val="444444"/>
              </a:solidFill>
            </a:endParaRPr>
          </a:p>
          <a:p>
            <a:pPr>
              <a:lnSpc>
                <a:spcPct val="114999"/>
              </a:lnSpc>
            </a:pPr>
            <a:r>
              <a:rPr lang="en">
                <a:solidFill>
                  <a:schemeClr val="dk1"/>
                </a:solidFill>
              </a:rPr>
              <a:t>It's important to us that we are serving your membership with relevant programs for them.</a:t>
            </a:r>
            <a:endParaRPr lang="en"/>
          </a:p>
          <a:p>
            <a:pPr>
              <a:lnSpc>
                <a:spcPct val="114999"/>
              </a:lnSpc>
            </a:pPr>
            <a:endParaRPr lang="en">
              <a:solidFill>
                <a:schemeClr val="dk1"/>
              </a:solidFill>
            </a:endParaRPr>
          </a:p>
          <a:p>
            <a:pPr>
              <a:lnSpc>
                <a:spcPct val="114999"/>
              </a:lnSpc>
            </a:pPr>
            <a:endParaRPr lang="en">
              <a:solidFill>
                <a:schemeClr val="dk1"/>
              </a:solidFill>
            </a:endParaRPr>
          </a:p>
          <a:p>
            <a:pPr marL="158750" indent="0">
              <a:lnSpc>
                <a:spcPct val="114999"/>
              </a:lnSpc>
              <a:buNone/>
            </a:pPr>
            <a:endParaRPr lang="en">
              <a:solidFill>
                <a:schemeClr val="dk1"/>
              </a:solidFill>
            </a:endParaRPr>
          </a:p>
          <a:p>
            <a:pPr marL="158750" indent="0">
              <a:lnSpc>
                <a:spcPct val="114999"/>
              </a:lnSpc>
              <a:buNone/>
            </a:pPr>
            <a:r>
              <a:rPr lang="en">
                <a:solidFill>
                  <a:schemeClr val="dk1"/>
                </a:solidFill>
              </a:rPr>
              <a:t>Maybe on top of the discount, more scholarships and grants are available.</a:t>
            </a:r>
          </a:p>
          <a:p>
            <a:pPr marL="323850" indent="-171450">
              <a:lnSpc>
                <a:spcPct val="114999"/>
              </a:lnSpc>
            </a:pPr>
            <a:endParaRPr lang="en">
              <a:solidFill>
                <a:schemeClr val="dk1"/>
              </a:solidFill>
            </a:endParaRPr>
          </a:p>
          <a:p>
            <a:r>
              <a:rPr lang="en-US">
                <a:solidFill>
                  <a:schemeClr val="dk1"/>
                </a:solidFill>
              </a:rPr>
              <a:t>FAFSA is not required to access the benefit but can be used if desired.</a:t>
            </a:r>
            <a:endParaRPr lang="en">
              <a:solidFill>
                <a:schemeClr val="dk1"/>
              </a:solidFill>
            </a:endParaRPr>
          </a:p>
          <a:p>
            <a:endParaRPr lang="en-US">
              <a:solidFill>
                <a:schemeClr val="dk1"/>
              </a:solidFill>
            </a:endParaRPr>
          </a:p>
          <a:p>
            <a:r>
              <a:rPr lang="en-US">
                <a:solidFill>
                  <a:schemeClr val="dk1"/>
                </a:solidFill>
              </a:rPr>
              <a:t>Apply any additional funding sources like the Union Plus Scholarship to further reduce out-of-pocket costs.</a:t>
            </a:r>
            <a:endParaRPr lang="en-US"/>
          </a:p>
          <a:p>
            <a:endParaRPr lang="en-US">
              <a:solidFill>
                <a:schemeClr val="dk1"/>
              </a:solidFill>
            </a:endParaRPr>
          </a:p>
          <a:p>
            <a:endParaRPr lang="en-US">
              <a:solidFill>
                <a:schemeClr val="dk1"/>
              </a:solidFill>
            </a:endParaRPr>
          </a:p>
          <a:p>
            <a:endParaRPr lang="en-US">
              <a:solidFill>
                <a:schemeClr val="dk1"/>
              </a:solidFill>
            </a:endParaRPr>
          </a:p>
          <a:p>
            <a:r>
              <a:rPr lang="en-US">
                <a:solidFill>
                  <a:schemeClr val="dk1"/>
                </a:solidFill>
              </a:rPr>
              <a:t>So we provide the discounted rates for the individual, </a:t>
            </a:r>
          </a:p>
          <a:p>
            <a:endParaRPr lang="en-US">
              <a:solidFill>
                <a:schemeClr val="dk1"/>
              </a:solidFill>
            </a:endParaRPr>
          </a:p>
          <a:p>
            <a:pPr lvl="1"/>
            <a:r>
              <a:rPr lang="en-US">
                <a:solidFill>
                  <a:schemeClr val="dk1"/>
                </a:solidFill>
              </a:rPr>
              <a:t>how they pay for the remaining balance of tuition is between the individual and the school. </a:t>
            </a:r>
            <a:endParaRPr lang="en-US"/>
          </a:p>
          <a:p>
            <a:endParaRPr lang="en-US">
              <a:solidFill>
                <a:schemeClr val="dk1"/>
              </a:solidFill>
            </a:endParaRPr>
          </a:p>
          <a:p>
            <a:pPr marL="323850" indent="-171450">
              <a:lnSpc>
                <a:spcPct val="114999"/>
              </a:lnSpc>
            </a:pPr>
            <a:r>
              <a:rPr lang="en">
                <a:solidFill>
                  <a:schemeClr val="dk1"/>
                </a:solidFill>
              </a:rPr>
              <a:t>An OEA Local President shared with us that she has two kids in college: </a:t>
            </a:r>
          </a:p>
          <a:p>
            <a:pPr marL="323850" indent="-171450">
              <a:lnSpc>
                <a:spcPct val="114999"/>
              </a:lnSpc>
            </a:pPr>
            <a:r>
              <a:rPr lang="en">
                <a:solidFill>
                  <a:schemeClr val="dk1"/>
                </a:solidFill>
              </a:rPr>
              <a:t>her daughter that went the more traditional route and her son attending remote school through this benefit. </a:t>
            </a:r>
          </a:p>
          <a:p>
            <a:pPr marL="323850" indent="-171450">
              <a:lnSpc>
                <a:spcPct val="114999"/>
              </a:lnSpc>
            </a:pPr>
            <a:endParaRPr lang="en">
              <a:solidFill>
                <a:schemeClr val="dk1"/>
              </a:solidFill>
            </a:endParaRPr>
          </a:p>
          <a:p>
            <a:pPr marL="323850" indent="-171450">
              <a:lnSpc>
                <a:spcPct val="114999"/>
              </a:lnSpc>
            </a:pPr>
            <a:r>
              <a:rPr lang="en">
                <a:solidFill>
                  <a:schemeClr val="dk1"/>
                </a:solidFill>
              </a:rPr>
              <a:t>His annual tuition cost is less than half of his sister's. </a:t>
            </a:r>
          </a:p>
          <a:p>
            <a:pPr marL="323850" indent="-171450">
              <a:lnSpc>
                <a:spcPct val="114999"/>
              </a:lnSpc>
            </a:pPr>
            <a:r>
              <a:rPr lang="en">
                <a:solidFill>
                  <a:schemeClr val="dk1"/>
                </a:solidFill>
              </a:rPr>
              <a:t>Significantly reducing the out of pocket cost year over year.</a:t>
            </a:r>
            <a:endParaRPr lang="en"/>
          </a:p>
          <a:p>
            <a:pPr marL="323850" indent="-171450">
              <a:lnSpc>
                <a:spcPct val="114999"/>
              </a:lnSpc>
            </a:pPr>
            <a:endParaRPr lang="en">
              <a:solidFill>
                <a:schemeClr val="dk1"/>
              </a:solidFill>
            </a:endParaRPr>
          </a:p>
          <a:p>
            <a:pPr marL="323850" indent="-171450">
              <a:lnSpc>
                <a:spcPct val="114999"/>
              </a:lnSpc>
            </a:pPr>
            <a:endParaRPr lang="en"/>
          </a:p>
          <a:p>
            <a:pPr marL="323850" indent="-171450">
              <a:lnSpc>
                <a:spcPct val="114999"/>
              </a:lnSpc>
            </a:pPr>
            <a:endParaRPr lang="en"/>
          </a:p>
          <a:p>
            <a:pPr marL="323850" indent="-171450">
              <a:lnSpc>
                <a:spcPct val="114999"/>
              </a:lnSpc>
            </a:pPr>
            <a:endParaRPr lang="en"/>
          </a:p>
          <a:p>
            <a:pPr marL="323850" indent="-171450">
              <a:lnSpc>
                <a:spcPct val="114999"/>
              </a:lnSpc>
            </a:pPr>
            <a:endParaRPr lang="en"/>
          </a:p>
          <a:p>
            <a:pPr marL="323850" indent="-171450">
              <a:lnSpc>
                <a:spcPct val="114999"/>
              </a:lnSpc>
            </a:pPr>
            <a:endParaRPr lang="en"/>
          </a:p>
          <a:p>
            <a:pPr marL="323850" indent="-171450">
              <a:lnSpc>
                <a:spcPct val="114999"/>
              </a:lnSpc>
            </a:pPr>
            <a:endParaRPr lang="en"/>
          </a:p>
          <a:p>
            <a:pPr marL="323850" indent="-171450">
              <a:lnSpc>
                <a:spcPct val="114999"/>
              </a:lnSpc>
            </a:pPr>
            <a:endParaRPr lang="en"/>
          </a:p>
          <a:p>
            <a:pPr marL="323850" indent="-171450">
              <a:lnSpc>
                <a:spcPct val="114999"/>
              </a:lnSpc>
            </a:pPr>
            <a:endParaRPr lang="en"/>
          </a:p>
          <a:p>
            <a:pPr marL="323850" indent="-171450">
              <a:lnSpc>
                <a:spcPct val="114999"/>
              </a:lnSpc>
            </a:pPr>
            <a:endParaRPr lang="en"/>
          </a:p>
          <a:p>
            <a:pPr marL="323850" indent="-171450">
              <a:lnSpc>
                <a:spcPct val="114999"/>
              </a:lnSpc>
            </a:pPr>
            <a:endParaRPr lang="en"/>
          </a:p>
          <a:p>
            <a:pPr marL="323850" indent="-171450">
              <a:lnSpc>
                <a:spcPct val="114999"/>
              </a:lnSpc>
            </a:pPr>
            <a:endParaRPr lang="en"/>
          </a:p>
          <a:p>
            <a:pPr marL="323850" indent="-171450">
              <a:lnSpc>
                <a:spcPct val="114999"/>
              </a:lnSpc>
            </a:pPr>
            <a:endParaRPr lang="en"/>
          </a:p>
          <a:p>
            <a:pPr marL="323850" indent="-171450">
              <a:lnSpc>
                <a:spcPct val="114999"/>
              </a:lnSpc>
            </a:pPr>
            <a:endParaRPr lang="en"/>
          </a:p>
          <a:p>
            <a:pPr marL="323850" indent="-171450">
              <a:lnSpc>
                <a:spcPct val="114999"/>
              </a:lnSpc>
            </a:pPr>
            <a:endParaRPr lang="en"/>
          </a:p>
          <a:p>
            <a:pPr marL="323850" indent="-171450">
              <a:lnSpc>
                <a:spcPct val="114999"/>
              </a:lnSpc>
            </a:pPr>
            <a:endParaRPr lang="en"/>
          </a:p>
          <a:p>
            <a:pPr marL="323850" indent="-171450">
              <a:lnSpc>
                <a:spcPct val="114999"/>
              </a:lnSpc>
            </a:pPr>
            <a:endParaRPr lang="en"/>
          </a:p>
          <a:p>
            <a:pPr marL="323850" indent="-171450">
              <a:lnSpc>
                <a:spcPct val="114999"/>
              </a:lnSpc>
            </a:pPr>
            <a:endParaRPr lang="en"/>
          </a:p>
          <a:p>
            <a:pPr marL="323850" indent="-171450">
              <a:lnSpc>
                <a:spcPct val="114999"/>
              </a:lnSpc>
            </a:pPr>
            <a:endParaRPr lang="e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None/>
            </a:pPr>
            <a:r>
              <a:rPr lang="en">
                <a:solidFill>
                  <a:srgbClr val="3D3E3E"/>
                </a:solidFill>
              </a:rPr>
              <a:t>MEMBER EXPERIENCE IN THE MARKETPLACE</a:t>
            </a:r>
          </a:p>
          <a:p>
            <a:pPr>
              <a:buNone/>
            </a:pPr>
            <a:endParaRPr lang="en">
              <a:solidFill>
                <a:srgbClr val="3D3E3E"/>
              </a:solidFill>
            </a:endParaRPr>
          </a:p>
          <a:p>
            <a:pPr>
              <a:buNone/>
            </a:pPr>
            <a:r>
              <a:rPr lang="en">
                <a:solidFill>
                  <a:srgbClr val="3D3E3E"/>
                </a:solidFill>
              </a:rPr>
              <a:t>Now let's take a stroll through what someone would experience if exploring this benefit. </a:t>
            </a:r>
            <a:endParaRPr lang="en-US">
              <a:solidFill>
                <a:srgbClr val="3D3E3E"/>
              </a:solidFill>
            </a:endParaRPr>
          </a:p>
          <a:p>
            <a:pPr>
              <a:buNone/>
            </a:pPr>
            <a:endParaRPr lang="en">
              <a:solidFill>
                <a:srgbClr val="3D3E3E"/>
              </a:solidFill>
            </a:endParaRPr>
          </a:p>
          <a:p>
            <a:pPr>
              <a:buNone/>
            </a:pPr>
            <a:endParaRPr lang="en">
              <a:solidFill>
                <a:srgbClr val="3D3E3E"/>
              </a:solidFill>
            </a:endParaRPr>
          </a:p>
          <a:p>
            <a:pPr>
              <a:buNone/>
            </a:pPr>
            <a:r>
              <a:rPr lang="en">
                <a:solidFill>
                  <a:srgbClr val="3D3E3E"/>
                </a:solidFill>
              </a:rPr>
              <a:t>M</a:t>
            </a:r>
            <a:r>
              <a:rPr lang="en-US">
                <a:solidFill>
                  <a:srgbClr val="3D3E3E"/>
                </a:solidFill>
              </a:rPr>
              <a:t>embers or their families complete a three-step form where they fill out very basic information on their education preferences. </a:t>
            </a:r>
            <a:endParaRPr lang="en-US"/>
          </a:p>
          <a:p>
            <a:pPr marL="171450" indent="-171450"/>
            <a:endParaRPr lang="en-US">
              <a:solidFill>
                <a:srgbClr val="3D3E3E"/>
              </a:solidFill>
            </a:endParaRPr>
          </a:p>
          <a:p>
            <a:pPr marL="171450" indent="-171450"/>
            <a:r>
              <a:rPr lang="en-US">
                <a:solidFill>
                  <a:srgbClr val="3D3E3E"/>
                </a:solidFill>
              </a:rPr>
              <a:t>Our matching feature then provides a program recommendation based on what was submitted</a:t>
            </a:r>
            <a:endParaRPr lang="en-US"/>
          </a:p>
          <a:p>
            <a:pPr marL="171450" indent="-171450"/>
            <a:endParaRPr lang="en-US">
              <a:solidFill>
                <a:srgbClr val="3D3E3E"/>
              </a:solidFill>
            </a:endParaRPr>
          </a:p>
          <a:p>
            <a:pPr marL="171450" indent="-171450"/>
            <a:r>
              <a:rPr lang="en-US">
                <a:solidFill>
                  <a:srgbClr val="3D3E3E"/>
                </a:solidFill>
              </a:rPr>
              <a:t>Then this Thank You page highlights the program,  what you will learn, credit hour cost, the next start date and transfer credit info.</a:t>
            </a:r>
          </a:p>
          <a:p>
            <a:pPr marL="171450" indent="-171450"/>
            <a:endParaRPr lang="en-US">
              <a:solidFill>
                <a:srgbClr val="3D3E3E"/>
              </a:solidFill>
            </a:endParaRPr>
          </a:p>
          <a:p>
            <a:pPr marL="171450" indent="-171450"/>
            <a:endParaRPr lang="en-US">
              <a:solidFill>
                <a:srgbClr val="3D3E3E"/>
              </a:solidFill>
            </a:endParaRPr>
          </a:p>
          <a:p>
            <a:pPr marL="171450" indent="-171450"/>
            <a:r>
              <a:rPr lang="en-US">
                <a:solidFill>
                  <a:srgbClr val="3D3E3E"/>
                </a:solidFill>
              </a:rPr>
              <a:t>Folks can click to apply to the school directly </a:t>
            </a:r>
          </a:p>
          <a:p>
            <a:pPr marL="171450" indent="-171450"/>
            <a:endParaRPr lang="en-US">
              <a:solidFill>
                <a:srgbClr val="3D3E3E"/>
              </a:solidFill>
            </a:endParaRPr>
          </a:p>
          <a:p>
            <a:pPr marL="171450" indent="-171450"/>
            <a:r>
              <a:rPr lang="en-US">
                <a:solidFill>
                  <a:srgbClr val="3D3E3E"/>
                </a:solidFill>
              </a:rPr>
              <a:t>OR</a:t>
            </a:r>
          </a:p>
          <a:p>
            <a:pPr marL="171450" indent="-171450"/>
            <a:endParaRPr lang="en-US">
              <a:solidFill>
                <a:srgbClr val="3D3E3E"/>
              </a:solidFill>
            </a:endParaRPr>
          </a:p>
          <a:p>
            <a:pPr marL="171450" indent="-171450"/>
            <a:r>
              <a:rPr lang="en-US">
                <a:solidFill>
                  <a:srgbClr val="3D3E3E"/>
                </a:solidFill>
              </a:rPr>
              <a:t>Explore the greater marketplace of 125 programs.</a:t>
            </a:r>
          </a:p>
          <a:p>
            <a:pPr marL="171450" indent="-171450"/>
            <a:endParaRPr lang="en-US">
              <a:solidFill>
                <a:srgbClr val="3D3E3E"/>
              </a:solidFill>
            </a:endParaRPr>
          </a:p>
          <a:p>
            <a:pPr marL="0" indent="0">
              <a:buNone/>
            </a:pPr>
            <a:endParaRPr lang="en">
              <a:solidFill>
                <a:srgbClr val="3D3E3E"/>
              </a:solidFill>
            </a:endParaRPr>
          </a:p>
          <a:p>
            <a:pPr marL="171450" indent="-171450"/>
            <a:endParaRPr lang="en">
              <a:solidFill>
                <a:srgbClr val="3D3E3E"/>
              </a:solidFill>
            </a:endParaRPr>
          </a:p>
          <a:p>
            <a:pPr marL="171450" indent="-171450"/>
            <a:endParaRPr lang="en">
              <a:solidFill>
                <a:srgbClr val="3D3E3E"/>
              </a:solidFill>
            </a:endParaRPr>
          </a:p>
          <a:p>
            <a:pPr marL="171450" indent="-171450"/>
            <a:r>
              <a:rPr lang="en-US">
                <a:solidFill>
                  <a:srgbClr val="3D3E3E"/>
                </a:solidFill>
              </a:rPr>
              <a:t>There’s no cost to inquire and no application fees. </a:t>
            </a:r>
            <a:endParaRPr lang="en-US">
              <a:solidFill>
                <a:srgbClr val="444444"/>
              </a:solidFill>
            </a:endParaRPr>
          </a:p>
          <a:p>
            <a:pPr marL="171450" indent="-171450"/>
            <a:endParaRPr lang="en-US">
              <a:solidFill>
                <a:srgbClr val="3D3E3E"/>
              </a:solidFill>
            </a:endParaRPr>
          </a:p>
          <a:p>
            <a:pPr marL="171450" indent="-171450"/>
            <a:r>
              <a:rPr lang="en">
                <a:solidFill>
                  <a:srgbClr val="3D3E3E"/>
                </a:solidFill>
              </a:rPr>
              <a:t>No cost will be incurred by a student until they official register with the school.</a:t>
            </a:r>
            <a:endParaRPr lang="en-US">
              <a:solidFill>
                <a:srgbClr val="444444"/>
              </a:solidFill>
            </a:endParaRPr>
          </a:p>
          <a:p>
            <a:pPr marL="171450" indent="-171450"/>
            <a:endParaRPr lang="en">
              <a:solidFill>
                <a:srgbClr val="3D3E3E"/>
              </a:solidFill>
            </a:endParaRPr>
          </a:p>
          <a:p>
            <a:pPr marL="171450" indent="-171450"/>
            <a:endParaRPr lang="en">
              <a:solidFill>
                <a:srgbClr val="3D3E3E"/>
              </a:solidFill>
            </a:endParaRPr>
          </a:p>
          <a:p>
            <a:pPr marL="457200" lvl="2"/>
            <a:endParaRPr lang="en">
              <a:solidFill>
                <a:srgbClr val="3D3E3E"/>
              </a:solidFill>
            </a:endParaRPr>
          </a:p>
          <a:p>
            <a:pPr marL="171450" indent="-171450"/>
            <a:r>
              <a:rPr lang="en">
                <a:solidFill>
                  <a:srgbClr val="3D3E3E"/>
                </a:solidFill>
              </a:rPr>
              <a:t>How do we know that if someone who applies is an active union member, retired, or a family member?</a:t>
            </a:r>
            <a:endParaRPr lang="en-US">
              <a:solidFill>
                <a:srgbClr val="444444"/>
              </a:solidFill>
            </a:endParaRPr>
          </a:p>
          <a:p>
            <a:pPr marL="171450" indent="-171450"/>
            <a:endParaRPr lang="en">
              <a:solidFill>
                <a:srgbClr val="444444"/>
              </a:solidFill>
            </a:endParaRPr>
          </a:p>
          <a:p>
            <a:pPr marL="171450" indent="-171450"/>
            <a:r>
              <a:rPr lang="en">
                <a:solidFill>
                  <a:srgbClr val="3D3E3E"/>
                </a:solidFill>
              </a:rPr>
              <a:t>Eligibility is verified through </a:t>
            </a:r>
            <a:r>
              <a:rPr lang="en" b="1">
                <a:solidFill>
                  <a:srgbClr val="3D3E3E"/>
                </a:solidFill>
              </a:rPr>
              <a:t>Union Plus</a:t>
            </a:r>
            <a:r>
              <a:rPr lang="en">
                <a:solidFill>
                  <a:srgbClr val="3D3E3E"/>
                </a:solidFill>
              </a:rPr>
              <a:t>, including checks for union membership status and standing.</a:t>
            </a:r>
            <a:endParaRPr lang="en-US"/>
          </a:p>
          <a:p>
            <a:pPr marL="171450" indent="-171450"/>
            <a:endParaRPr lang="en-US">
              <a:solidFill>
                <a:srgbClr val="3D3E3E"/>
              </a:solidFill>
            </a:endParaRPr>
          </a:p>
          <a:p>
            <a:pPr marL="171450" indent="-171450"/>
            <a:endParaRPr lang="en-US">
              <a:solidFill>
                <a:srgbClr val="3D3E3E"/>
              </a:solidFill>
            </a:endParaRPr>
          </a:p>
          <a:p>
            <a:pPr marL="171450" indent="-171450"/>
            <a:endParaRPr lang="en-US">
              <a:solidFill>
                <a:srgbClr val="3D3E3E"/>
              </a:solidFill>
            </a:endParaRPr>
          </a:p>
          <a:p>
            <a:pPr marL="171450" indent="-171450"/>
            <a:endParaRPr lang="en-US">
              <a:solidFill>
                <a:srgbClr val="3D3E3E"/>
              </a:solidFill>
            </a:endParaRPr>
          </a:p>
          <a:p>
            <a:pPr marL="171450" indent="-171450"/>
            <a:endParaRPr lang="en-US">
              <a:solidFill>
                <a:srgbClr val="3D3E3E"/>
              </a:solidFill>
            </a:endParaRPr>
          </a:p>
          <a:p>
            <a:pPr marL="171450" indent="-171450"/>
            <a:endParaRPr lang="en-US">
              <a:solidFill>
                <a:srgbClr val="3D3E3E"/>
              </a:solidFill>
            </a:endParaRPr>
          </a:p>
          <a:p>
            <a:pPr marL="171450" indent="-171450"/>
            <a:endParaRPr lang="en-US">
              <a:solidFill>
                <a:srgbClr val="3D3E3E"/>
              </a:solidFill>
            </a:endParaRPr>
          </a:p>
          <a:p>
            <a:pPr marL="171450" indent="-171450"/>
            <a:endParaRPr lang="en-US">
              <a:solidFill>
                <a:srgbClr val="3D3E3E"/>
              </a:solidFill>
            </a:endParaRPr>
          </a:p>
          <a:p>
            <a:pPr marL="171450" indent="-171450"/>
            <a:endParaRPr lang="en-US">
              <a:solidFill>
                <a:srgbClr val="3D3E3E"/>
              </a:solidFill>
            </a:endParaRPr>
          </a:p>
          <a:p>
            <a:pPr marL="171450" indent="-171450"/>
            <a:endParaRPr lang="en-US">
              <a:solidFill>
                <a:srgbClr val="3D3E3E"/>
              </a:solidFill>
            </a:endParaRPr>
          </a:p>
          <a:p>
            <a:pPr marL="171450" indent="-171450"/>
            <a:endParaRPr lang="en-US">
              <a:solidFill>
                <a:srgbClr val="3D3E3E"/>
              </a:solidFill>
            </a:endParaRPr>
          </a:p>
          <a:p>
            <a:pPr marL="171450" indent="-171450"/>
            <a:endParaRPr lang="en-US">
              <a:solidFill>
                <a:srgbClr val="3D3E3E"/>
              </a:solidFill>
            </a:endParaRPr>
          </a:p>
          <a:p>
            <a:pPr marL="171450" indent="-171450"/>
            <a:endParaRPr lang="en-US">
              <a:solidFill>
                <a:srgbClr val="3D3E3E"/>
              </a:solidFill>
            </a:endParaRPr>
          </a:p>
          <a:p>
            <a:pPr marL="171450" indent="-171450"/>
            <a:endParaRPr lang="en-US">
              <a:solidFill>
                <a:srgbClr val="3D3E3E"/>
              </a:solidFill>
            </a:endParaRPr>
          </a:p>
          <a:p>
            <a:pPr marL="171450" indent="-171450"/>
            <a:endParaRPr lang="en-US">
              <a:solidFill>
                <a:srgbClr val="3D3E3E"/>
              </a:solidFill>
            </a:endParaRPr>
          </a:p>
          <a:p>
            <a:pPr marL="171450" indent="-171450"/>
            <a:endParaRPr lang="en-US">
              <a:solidFill>
                <a:srgbClr val="3D3E3E"/>
              </a:solidFill>
            </a:endParaRPr>
          </a:p>
          <a:p>
            <a:pPr marL="171450" indent="-171450"/>
            <a:endParaRPr lang="en-US">
              <a:solidFill>
                <a:srgbClr val="3D3E3E"/>
              </a:solidFill>
            </a:endParaRPr>
          </a:p>
          <a:p>
            <a:pPr marL="171450" indent="-171450"/>
            <a:endParaRPr lang="en-US">
              <a:solidFill>
                <a:srgbClr val="3D3E3E"/>
              </a:solidFill>
            </a:endParaRPr>
          </a:p>
          <a:p>
            <a:pPr marL="171450" indent="-171450"/>
            <a:endParaRPr lang="en-US">
              <a:solidFill>
                <a:srgbClr val="3D3E3E"/>
              </a:solidFill>
            </a:endParaRPr>
          </a:p>
          <a:p>
            <a:pPr marL="171450" indent="-171450"/>
            <a:endParaRPr lang="en-US">
              <a:solidFill>
                <a:srgbClr val="3D3E3E"/>
              </a:solidFill>
            </a:endParaRPr>
          </a:p>
          <a:p>
            <a:pPr marL="171450" indent="-171450"/>
            <a:endParaRPr lang="en-US">
              <a:solidFill>
                <a:srgbClr val="3D3E3E"/>
              </a:solidFill>
            </a:endParaRPr>
          </a:p>
          <a:p>
            <a:pPr marL="171450" indent="-171450"/>
            <a:endParaRPr lang="en-US">
              <a:solidFill>
                <a:srgbClr val="3D3E3E"/>
              </a:solidFill>
            </a:endParaRPr>
          </a:p>
          <a:p>
            <a:pPr marL="171450" indent="-171450"/>
            <a:r>
              <a:rPr lang="en-US">
                <a:solidFill>
                  <a:srgbClr val="3D3E3E"/>
                </a:solidFill>
              </a:rPr>
              <a:t>Notes taken out: This is a long decision process with serious reflection required for adults going back to school let alone young people investing in college.</a:t>
            </a:r>
            <a:endParaRPr lang="en-US">
              <a:solidFill>
                <a:srgbClr val="444444"/>
              </a:solidFill>
            </a:endParaRPr>
          </a:p>
          <a:p>
            <a:pPr marL="171450" indent="-171450"/>
            <a:endParaRPr lang="en-US">
              <a:solidFill>
                <a:srgbClr val="3D3E3E"/>
              </a:solidFill>
            </a:endParaRPr>
          </a:p>
          <a:p>
            <a:pPr marL="171450" indent="-171450"/>
            <a:endParaRPr lang="en">
              <a:solidFill>
                <a:srgbClr val="3D3E3E"/>
              </a:solidFill>
            </a:endParaRPr>
          </a:p>
          <a:p>
            <a:pPr marL="0" indent="0">
              <a:buNone/>
            </a:pPr>
            <a:endParaRPr lang="en">
              <a:solidFill>
                <a:srgbClr val="3D3E3E"/>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60a082257f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g360a082257f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50000"/>
              </a:lnSpc>
              <a:buNone/>
            </a:pPr>
            <a:r>
              <a:rPr lang="en-US"/>
              <a:t>MARKETPLACE &amp; MEMBER EXPERIENCE </a:t>
            </a:r>
            <a:r>
              <a:rPr lang="en-US" err="1"/>
              <a:t>Con't</a:t>
            </a:r>
            <a:endParaRPr lang="en-US"/>
          </a:p>
          <a:p>
            <a:pPr marL="0" indent="0">
              <a:lnSpc>
                <a:spcPct val="150000"/>
              </a:lnSpc>
              <a:buNone/>
            </a:pPr>
            <a:endParaRPr lang="en-US"/>
          </a:p>
          <a:p>
            <a:pPr marL="0" indent="0">
              <a:lnSpc>
                <a:spcPct val="150000"/>
              </a:lnSpc>
              <a:buNone/>
            </a:pPr>
            <a:r>
              <a:rPr lang="en-US"/>
              <a:t>Going to the next slide – we just talked about the Thank You page.</a:t>
            </a:r>
          </a:p>
          <a:p>
            <a:pPr marL="0" indent="0">
              <a:lnSpc>
                <a:spcPct val="150000"/>
              </a:lnSpc>
              <a:buNone/>
            </a:pPr>
            <a:endParaRPr lang="en-US"/>
          </a:p>
          <a:p>
            <a:pPr marL="0" indent="0">
              <a:lnSpc>
                <a:spcPct val="150000"/>
              </a:lnSpc>
              <a:buNone/>
            </a:pPr>
            <a:endParaRPr lang="en-US"/>
          </a:p>
          <a:p>
            <a:pPr marL="0" indent="0">
              <a:lnSpc>
                <a:spcPct val="150000"/>
              </a:lnSpc>
              <a:buNone/>
            </a:pPr>
            <a:r>
              <a:rPr lang="en-US"/>
              <a:t>This is a larger view of our marketplace which allows someone to sort for according to their preferences.</a:t>
            </a:r>
          </a:p>
          <a:p>
            <a:pPr marL="0" indent="0">
              <a:lnSpc>
                <a:spcPct val="150000"/>
              </a:lnSpc>
              <a:buNone/>
            </a:pPr>
            <a:endParaRPr lang="en-US"/>
          </a:p>
          <a:p>
            <a:pPr marL="0" indent="0">
              <a:lnSpc>
                <a:spcPct val="150000"/>
              </a:lnSpc>
              <a:buNone/>
            </a:pPr>
            <a:endParaRPr lang="en-US"/>
          </a:p>
          <a:p>
            <a:pPr marL="0" indent="0">
              <a:lnSpc>
                <a:spcPct val="150000"/>
              </a:lnSpc>
              <a:buNone/>
            </a:pPr>
            <a:r>
              <a:rPr lang="en-US"/>
              <a:t>Our knowledge base pictured here is complete with FAQs about the schools we work with, transcripts and admissions requirements. </a:t>
            </a:r>
          </a:p>
          <a:p>
            <a:pPr marL="0" indent="0">
              <a:lnSpc>
                <a:spcPct val="150000"/>
              </a:lnSpc>
              <a:buNone/>
            </a:pPr>
            <a:endParaRPr lang="en-US"/>
          </a:p>
          <a:p>
            <a:pPr marL="0" indent="0">
              <a:lnSpc>
                <a:spcPct val="150000"/>
              </a:lnSpc>
              <a:buNone/>
            </a:pPr>
            <a:endParaRPr lang="en-US"/>
          </a:p>
          <a:p>
            <a:pPr marL="0" indent="0">
              <a:lnSpc>
                <a:spcPct val="150000"/>
              </a:lnSpc>
              <a:buNone/>
            </a:pPr>
            <a:r>
              <a:rPr lang="en-US"/>
              <a:t>We conduct one question surveys to assess satisfaction with matches</a:t>
            </a:r>
          </a:p>
          <a:p>
            <a:pPr marL="0" indent="0">
              <a:lnSpc>
                <a:spcPct val="150000"/>
              </a:lnSpc>
              <a:buNone/>
            </a:pPr>
            <a:endParaRPr lang="en-US"/>
          </a:p>
          <a:p>
            <a:pPr marL="0" indent="0">
              <a:lnSpc>
                <a:spcPct val="150000"/>
              </a:lnSpc>
              <a:buNone/>
            </a:pPr>
            <a:endParaRPr lang="en-US"/>
          </a:p>
          <a:p>
            <a:pPr marL="0" indent="0">
              <a:lnSpc>
                <a:spcPct val="150000"/>
              </a:lnSpc>
              <a:buNone/>
            </a:pPr>
            <a:r>
              <a:rPr lang="en-US"/>
              <a:t>Our team is available across all forms of communication including chatbot Eddie available 24/7</a:t>
            </a:r>
          </a:p>
          <a:p>
            <a:pPr marL="0" indent="0">
              <a:lnSpc>
                <a:spcPct val="150000"/>
              </a:lnSpc>
              <a:buNone/>
            </a:pPr>
            <a:endParaRPr lang="en-US"/>
          </a:p>
          <a:p>
            <a:pPr marL="0" indent="0">
              <a:lnSpc>
                <a:spcPct val="150000"/>
              </a:lnSpc>
              <a:buNone/>
            </a:pPr>
            <a:endParaRPr lang="en-US"/>
          </a:p>
          <a:p>
            <a:pPr marL="0" indent="0">
              <a:lnSpc>
                <a:spcPct val="150000"/>
              </a:lnSpc>
              <a:buNone/>
            </a:pPr>
            <a:endParaRPr lang="en-US"/>
          </a:p>
          <a:p>
            <a:pPr marL="0" indent="0">
              <a:lnSpc>
                <a:spcPct val="150000"/>
              </a:lnSpc>
              <a:buNone/>
            </a:pPr>
            <a:r>
              <a:rPr lang="en-US"/>
              <a:t>After someone inquires, a card carrying OPEIU union member on our team reaches out. </a:t>
            </a:r>
          </a:p>
          <a:p>
            <a:pPr marL="0" indent="0">
              <a:lnSpc>
                <a:spcPct val="150000"/>
              </a:lnSpc>
              <a:buNone/>
            </a:pPr>
            <a:endParaRPr lang="en-US"/>
          </a:p>
          <a:p>
            <a:pPr marL="0" indent="0">
              <a:lnSpc>
                <a:spcPct val="150000"/>
              </a:lnSpc>
              <a:buNone/>
            </a:pPr>
            <a:r>
              <a:rPr lang="en-US"/>
              <a:t>These are our Student Success Counselors who are there for your people assisting in the decision making process.</a:t>
            </a:r>
          </a:p>
          <a:p>
            <a:pPr marL="0" indent="0">
              <a:lnSpc>
                <a:spcPct val="150000"/>
              </a:lnSpc>
              <a:buNone/>
            </a:pPr>
            <a:endParaRPr lang="en-US"/>
          </a:p>
          <a:p>
            <a:pPr marL="0" indent="0">
              <a:lnSpc>
                <a:spcPct val="150000"/>
              </a:lnSpc>
              <a:buNone/>
            </a:pPr>
            <a:r>
              <a:rPr lang="en-US"/>
              <a:t>Having someone in your corner to advocate for you </a:t>
            </a:r>
          </a:p>
          <a:p>
            <a:pPr marL="0" indent="0">
              <a:lnSpc>
                <a:spcPct val="150000"/>
              </a:lnSpc>
              <a:buNone/>
            </a:pPr>
            <a:endParaRPr lang="en-US"/>
          </a:p>
          <a:p>
            <a:pPr marL="0" indent="0">
              <a:lnSpc>
                <a:spcPct val="150000"/>
              </a:lnSpc>
              <a:buNone/>
            </a:pPr>
            <a:r>
              <a:rPr lang="en-US"/>
              <a:t>just as your union advocates for your respective benefits and workplace benefits </a:t>
            </a:r>
          </a:p>
          <a:p>
            <a:pPr marL="0" indent="0">
              <a:lnSpc>
                <a:spcPct val="150000"/>
              </a:lnSpc>
              <a:buNone/>
            </a:pPr>
            <a:endParaRPr lang="en-US"/>
          </a:p>
          <a:p>
            <a:pPr marL="0" indent="0">
              <a:lnSpc>
                <a:spcPct val="150000"/>
              </a:lnSpc>
              <a:buNone/>
            </a:pPr>
            <a:r>
              <a:rPr lang="en-US"/>
              <a:t>– we do this for you with the education benefit. </a:t>
            </a:r>
          </a:p>
          <a:p>
            <a:pPr marL="0" indent="0">
              <a:lnSpc>
                <a:spcPct val="150000"/>
              </a:lnSpc>
              <a:buNone/>
            </a:pPr>
            <a:endParaRPr lang="en-US"/>
          </a:p>
          <a:p>
            <a:pPr marL="0" indent="0">
              <a:lnSpc>
                <a:spcPct val="150000"/>
              </a:lnSpc>
              <a:buNone/>
            </a:pPr>
            <a:endParaRPr lang="en-US"/>
          </a:p>
          <a:p>
            <a:pPr marL="0" indent="0">
              <a:lnSpc>
                <a:spcPct val="150000"/>
              </a:lnSpc>
              <a:buNone/>
            </a:pPr>
            <a:endParaRPr lang="en-US"/>
          </a:p>
          <a:p>
            <a:pPr marL="0" indent="0">
              <a:lnSpc>
                <a:spcPct val="150000"/>
              </a:lnSpc>
              <a:buNone/>
            </a:pPr>
            <a:r>
              <a:rPr lang="en-US"/>
              <a:t>While we are not the school, we will help provide anyone that comes through our platform the support to get to the right people at the school – through financial aid, registration, to final enrollment.  </a:t>
            </a:r>
          </a:p>
          <a:p>
            <a:pPr marL="0" indent="0">
              <a:lnSpc>
                <a:spcPct val="150000"/>
              </a:lnSpc>
              <a:buNone/>
            </a:pPr>
            <a:endParaRPr lang="en-US"/>
          </a:p>
          <a:p>
            <a:pPr marL="0" indent="0">
              <a:lnSpc>
                <a:spcPct val="150000"/>
              </a:lnSpc>
              <a:buNone/>
            </a:pPr>
            <a:r>
              <a:rPr lang="en-US"/>
              <a:t> </a:t>
            </a:r>
          </a:p>
          <a:p>
            <a:pPr marL="0" indent="0">
              <a:lnSpc>
                <a:spcPct val="150000"/>
              </a:lnSpc>
              <a:buNone/>
            </a:pPr>
            <a:endParaRPr lang="en-US"/>
          </a:p>
          <a:p>
            <a:pPr marL="0" indent="0">
              <a:lnSpc>
                <a:spcPct val="150000"/>
              </a:lnSpc>
              <a:buNone/>
            </a:pPr>
            <a:r>
              <a:rPr lang="en-US"/>
              <a:t>Whatever channel of communication folks prefer, we offer it! </a:t>
            </a:r>
            <a:endParaRPr lang="en-US">
              <a:solidFill>
                <a:srgbClr val="444444"/>
              </a:solidFill>
            </a:endParaRPr>
          </a:p>
          <a:p>
            <a:pPr marL="0" indent="0">
              <a:lnSpc>
                <a:spcPct val="150000"/>
              </a:lnSpc>
              <a:buNone/>
            </a:pPr>
            <a:endParaRPr lang="en-US"/>
          </a:p>
          <a:p>
            <a:pPr marL="0" indent="0">
              <a:lnSpc>
                <a:spcPct val="150000"/>
              </a:lnSpc>
              <a:buNone/>
            </a:pPr>
            <a:r>
              <a:rPr lang="en-US"/>
              <a:t>Even for those that do not want to connect with a human or who just got off 2nd shift later at night.</a:t>
            </a:r>
            <a:endParaRPr lang="en-US">
              <a:solidFill>
                <a:srgbClr val="444444"/>
              </a:solidFill>
            </a:endParaRPr>
          </a:p>
          <a:p>
            <a:pPr marL="0" indent="0">
              <a:lnSpc>
                <a:spcPct val="150000"/>
              </a:lnSpc>
              <a:buNone/>
            </a:pPr>
            <a:endParaRPr lang="en-US"/>
          </a:p>
          <a:p>
            <a:pPr marL="0" indent="0">
              <a:lnSpc>
                <a:spcPct val="150000"/>
              </a:lnSpc>
              <a:buNone/>
            </a:pPr>
            <a:endParaRPr lang="en-US"/>
          </a:p>
          <a:p>
            <a:pPr marL="0" indent="0">
              <a:lnSpc>
                <a:spcPct val="150000"/>
              </a:lnSpc>
              <a:buNone/>
            </a:pPr>
            <a:endParaRPr lang="en-US">
              <a:solidFill>
                <a:srgbClr val="444444"/>
              </a:solidFill>
            </a:endParaRPr>
          </a:p>
          <a:p>
            <a:pPr marL="0" indent="0">
              <a:lnSpc>
                <a:spcPct val="150000"/>
              </a:lnSpc>
              <a:buNone/>
            </a:pPr>
            <a:r>
              <a:rPr lang="en-US"/>
              <a:t>The important thing is that we are meeting your people where they are.</a:t>
            </a:r>
          </a:p>
          <a:p>
            <a:pPr marL="0" indent="0">
              <a:lnSpc>
                <a:spcPct val="150000"/>
              </a:lnSpc>
              <a:buNone/>
            </a:pPr>
            <a:endParaRPr lang="en-US"/>
          </a:p>
          <a:p>
            <a:pPr marL="0" indent="0">
              <a:lnSpc>
                <a:spcPct val="150000"/>
              </a:lnSpc>
              <a:buNone/>
            </a:pPr>
            <a:endParaRPr lang="en-US"/>
          </a:p>
          <a:p>
            <a:pPr marL="0" indent="0">
              <a:lnSpc>
                <a:spcPct val="150000"/>
              </a:lnSpc>
              <a:buNone/>
            </a:pPr>
            <a:endParaRPr lang="en-US"/>
          </a:p>
          <a:p>
            <a:pPr marL="0" indent="0">
              <a:lnSpc>
                <a:spcPct val="150000"/>
              </a:lnSpc>
              <a:buNone/>
            </a:pPr>
            <a:endParaRPr lang="en-US"/>
          </a:p>
          <a:p>
            <a:pPr marL="0" indent="0">
              <a:lnSpc>
                <a:spcPct val="150000"/>
              </a:lnSpc>
              <a:buNone/>
            </a:pPr>
            <a:endParaRPr lang="en-US"/>
          </a:p>
          <a:p>
            <a:pPr marL="0" indent="0">
              <a:lnSpc>
                <a:spcPct val="150000"/>
              </a:lnSpc>
              <a:buNone/>
            </a:pPr>
            <a:endParaRPr lang="en-US"/>
          </a:p>
          <a:p>
            <a:pPr marL="0" indent="0">
              <a:lnSpc>
                <a:spcPct val="150000"/>
              </a:lnSpc>
              <a:buNone/>
            </a:pPr>
            <a:endParaRPr lang="en-US"/>
          </a:p>
          <a:p>
            <a:pPr marL="0" indent="0">
              <a:lnSpc>
                <a:spcPct val="150000"/>
              </a:lnSpc>
              <a:buNone/>
            </a:pPr>
            <a:endParaRPr lang="en-US"/>
          </a:p>
          <a:p>
            <a:pPr marL="0" indent="0">
              <a:lnSpc>
                <a:spcPct val="150000"/>
              </a:lnSpc>
              <a:buNone/>
            </a:pPr>
            <a:endParaRPr lang="en-US"/>
          </a:p>
          <a:p>
            <a:pPr marL="0" indent="0">
              <a:lnSpc>
                <a:spcPct val="150000"/>
              </a:lnSpc>
              <a:buNone/>
            </a:pPr>
            <a:endParaRPr lang="en-US"/>
          </a:p>
          <a:p>
            <a:pPr marL="0" indent="0">
              <a:lnSpc>
                <a:spcPct val="150000"/>
              </a:lnSpc>
              <a:buNone/>
            </a:pPr>
            <a:endParaRPr lang="en-US"/>
          </a:p>
          <a:p>
            <a:pPr marL="0" indent="0">
              <a:lnSpc>
                <a:spcPct val="150000"/>
              </a:lnSpc>
              <a:buNone/>
            </a:pPr>
            <a:endParaRPr lang="en-US"/>
          </a:p>
          <a:p>
            <a:pPr marL="0" indent="0">
              <a:lnSpc>
                <a:spcPct val="150000"/>
              </a:lnSpc>
              <a:buNone/>
            </a:pPr>
            <a:endParaRPr lang="en-US"/>
          </a:p>
          <a:p>
            <a:pPr marL="0" indent="0">
              <a:lnSpc>
                <a:spcPct val="150000"/>
              </a:lnSpc>
              <a:buNone/>
            </a:pPr>
            <a:endParaRPr lang="en-US"/>
          </a:p>
          <a:p>
            <a:pPr marL="0" indent="0">
              <a:lnSpc>
                <a:spcPct val="150000"/>
              </a:lnSpc>
              <a:buNone/>
            </a:pPr>
            <a:endParaRPr lang="en-US"/>
          </a:p>
          <a:p>
            <a:pPr marL="0" indent="0">
              <a:lnSpc>
                <a:spcPct val="150000"/>
              </a:lnSpc>
              <a:buNone/>
            </a:pPr>
            <a:endParaRPr lang="en-US"/>
          </a:p>
          <a:p>
            <a:pPr marL="0" indent="0">
              <a:lnSpc>
                <a:spcPct val="150000"/>
              </a:lnSpc>
              <a:buNone/>
            </a:pPr>
            <a:endParaRPr lang="en-US"/>
          </a:p>
          <a:p>
            <a:pPr marL="0" indent="0">
              <a:lnSpc>
                <a:spcPct val="150000"/>
              </a:lnSpc>
              <a:buNone/>
            </a:pPr>
            <a:endParaRPr lang="en-US"/>
          </a:p>
          <a:p>
            <a:pPr marL="0" indent="0">
              <a:lnSpc>
                <a:spcPct val="150000"/>
              </a:lnSpc>
              <a:buNone/>
            </a:pPr>
            <a:endParaRPr lang="en-US"/>
          </a:p>
          <a:p>
            <a:pPr marL="0" indent="0">
              <a:lnSpc>
                <a:spcPct val="150000"/>
              </a:lnSpc>
              <a:buNone/>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50000"/>
              </a:lnSpc>
              <a:buNone/>
            </a:pPr>
            <a:r>
              <a:rPr lang="en-US"/>
              <a:t>LEADER RESOURCES</a:t>
            </a:r>
          </a:p>
          <a:p>
            <a:pPr marL="0" indent="0">
              <a:lnSpc>
                <a:spcPct val="150000"/>
              </a:lnSpc>
              <a:buNone/>
            </a:pPr>
            <a:r>
              <a:rPr lang="en-US"/>
              <a:t>Why would someone want to work with us? Why promote this benefit?</a:t>
            </a:r>
          </a:p>
          <a:p>
            <a:pPr marL="0" indent="0">
              <a:lnSpc>
                <a:spcPct val="150000"/>
              </a:lnSpc>
              <a:buNone/>
            </a:pPr>
            <a:endParaRPr lang="en-US"/>
          </a:p>
          <a:p>
            <a:pPr marL="0" indent="0">
              <a:lnSpc>
                <a:spcPct val="150000"/>
              </a:lnSpc>
              <a:buNone/>
            </a:pPr>
            <a:r>
              <a:rPr lang="en-US"/>
              <a:t>Our services cost leaders like you or your union NOTHING. No retainer. No cost for marketing services and return value that we can provide.</a:t>
            </a:r>
          </a:p>
          <a:p>
            <a:pPr marL="0" indent="0">
              <a:lnSpc>
                <a:spcPct val="150000"/>
              </a:lnSpc>
              <a:buNone/>
            </a:pPr>
            <a:endParaRPr lang="en-US"/>
          </a:p>
          <a:p>
            <a:pPr marL="0" indent="0">
              <a:lnSpc>
                <a:spcPct val="150000"/>
              </a:lnSpc>
              <a:buNone/>
            </a:pPr>
            <a:r>
              <a:rPr lang="en-US"/>
              <a:t>Other union leaders have stated to us that even organizers are not aware of these benefits. </a:t>
            </a:r>
          </a:p>
          <a:p>
            <a:pPr marL="0" indent="0">
              <a:lnSpc>
                <a:spcPct val="150000"/>
              </a:lnSpc>
              <a:buNone/>
            </a:pPr>
            <a:r>
              <a:rPr lang="en-US"/>
              <a:t>Yet it's a critical organizing and retention tool.</a:t>
            </a:r>
          </a:p>
          <a:p>
            <a:pPr marL="0" indent="0">
              <a:lnSpc>
                <a:spcPct val="150000"/>
              </a:lnSpc>
              <a:buNone/>
            </a:pPr>
            <a:endParaRPr lang="en-US"/>
          </a:p>
          <a:p>
            <a:pPr marL="0" indent="0">
              <a:lnSpc>
                <a:spcPct val="150000"/>
              </a:lnSpc>
              <a:spcBef>
                <a:spcPts val="1800"/>
              </a:spcBef>
              <a:buNone/>
            </a:pPr>
            <a:endParaRPr lang="en"/>
          </a:p>
          <a:p>
            <a:pPr marL="0" indent="0">
              <a:lnSpc>
                <a:spcPct val="150000"/>
              </a:lnSpc>
              <a:spcBef>
                <a:spcPts val="1800"/>
              </a:spcBef>
              <a:buNone/>
            </a:pPr>
            <a:r>
              <a:rPr lang="en"/>
              <a:t>This is how </a:t>
            </a:r>
            <a:r>
              <a:rPr lang="en" err="1"/>
              <a:t>Edvance</a:t>
            </a:r>
            <a:r>
              <a:rPr lang="en"/>
              <a:t> Supports Union Growth</a:t>
            </a:r>
            <a:endParaRPr lang="en-US"/>
          </a:p>
          <a:p>
            <a:pPr marL="0" indent="0">
              <a:lnSpc>
                <a:spcPct val="150000"/>
              </a:lnSpc>
              <a:spcBef>
                <a:spcPts val="1800"/>
              </a:spcBef>
              <a:buNone/>
            </a:pPr>
            <a:endParaRPr lang="en"/>
          </a:p>
          <a:p>
            <a:pPr marL="171450" indent="-304800">
              <a:lnSpc>
                <a:spcPct val="114999"/>
              </a:lnSpc>
              <a:spcBef>
                <a:spcPts val="600"/>
              </a:spcBef>
              <a:buFont typeface="Roboto,Sans-Serif"/>
              <a:buChar char="●"/>
            </a:pPr>
            <a:r>
              <a:rPr lang="en"/>
              <a:t>With Organizing: Offering valuable education benefits can be a powerful incentive for workers to join your union especially in right-to-work states. </a:t>
            </a:r>
            <a:endParaRPr lang="en-US"/>
          </a:p>
          <a:p>
            <a:pPr marL="171450" indent="-304800">
              <a:lnSpc>
                <a:spcPct val="114999"/>
              </a:lnSpc>
              <a:spcBef>
                <a:spcPts val="600"/>
              </a:spcBef>
              <a:buFont typeface="Roboto,Sans-Serif"/>
              <a:buChar char="●"/>
            </a:pPr>
            <a:endParaRPr lang="en"/>
          </a:p>
          <a:p>
            <a:pPr marL="171450" indent="-304800">
              <a:lnSpc>
                <a:spcPct val="114999"/>
              </a:lnSpc>
              <a:buFont typeface="Roboto,Sans-Serif"/>
              <a:buChar char="●"/>
            </a:pPr>
            <a:r>
              <a:rPr lang="en"/>
              <a:t>Retain those members: Members are more likely to stay when they see ongoing value in their membership. School isn't short, so this has a long-term impact where your members develop themselves and pay dues over time. </a:t>
            </a:r>
            <a:endParaRPr lang="en-US"/>
          </a:p>
          <a:p>
            <a:pPr marL="800100" lvl="1" indent="-304800">
              <a:lnSpc>
                <a:spcPct val="114999"/>
              </a:lnSpc>
              <a:buFont typeface="Courier New"/>
              <a:buChar char="o"/>
            </a:pPr>
            <a:r>
              <a:rPr lang="en"/>
              <a:t>Also no one would want a tuition bill that is thousands more dollars than expected because they are no longer active members. They'll probably want to start paying their dues again.</a:t>
            </a:r>
            <a:endParaRPr lang="en-US"/>
          </a:p>
          <a:p>
            <a:pPr marL="171450" indent="-304800">
              <a:lnSpc>
                <a:spcPct val="114999"/>
              </a:lnSpc>
              <a:buFont typeface="Roboto,Sans-Serif"/>
              <a:buChar char="●"/>
            </a:pPr>
            <a:endParaRPr lang="en"/>
          </a:p>
          <a:p>
            <a:pPr marL="171450" indent="-304800">
              <a:lnSpc>
                <a:spcPct val="114999"/>
              </a:lnSpc>
              <a:buFont typeface="Roboto,Sans-Serif"/>
              <a:buChar char="●"/>
            </a:pPr>
            <a:r>
              <a:rPr lang="en"/>
              <a:t>Finally, Engagement: Education benefits can increase member participation and loyalty to the union.</a:t>
            </a:r>
            <a:endParaRPr lang="en-US"/>
          </a:p>
          <a:p>
            <a:endParaRPr lang="en-US"/>
          </a:p>
          <a:p>
            <a:endParaRPr lang="en-US"/>
          </a:p>
          <a:p>
            <a:pPr marL="158750" indent="0">
              <a:buNone/>
            </a:pPr>
            <a:endParaRPr lang="en-US"/>
          </a:p>
          <a:p>
            <a:pPr marL="171450" indent="-304800">
              <a:lnSpc>
                <a:spcPct val="114999"/>
              </a:lnSpc>
              <a:buFont typeface="Roboto,Sans-Serif"/>
              <a:buChar char="●"/>
            </a:pPr>
            <a:endParaRPr lang="en"/>
          </a:p>
          <a:p>
            <a:pPr marL="171450" indent="-304800">
              <a:lnSpc>
                <a:spcPct val="114999"/>
              </a:lnSpc>
              <a:buFont typeface="Roboto,Sans-Serif"/>
            </a:pPr>
            <a:endParaRPr lang="en"/>
          </a:p>
          <a:p>
            <a:pPr marL="171450" indent="-304800">
              <a:lnSpc>
                <a:spcPct val="114999"/>
              </a:lnSpc>
              <a:buFont typeface="Roboto,Sans-Serif"/>
            </a:pPr>
            <a:endParaRPr lang="en"/>
          </a:p>
          <a:p>
            <a:pPr marL="171450" indent="-304800">
              <a:lnSpc>
                <a:spcPct val="114999"/>
              </a:lnSpc>
              <a:buFont typeface="Roboto,Sans-Serif"/>
            </a:pPr>
            <a:endParaRPr lang="en"/>
          </a:p>
          <a:p>
            <a:pPr marL="171450" indent="-304800">
              <a:lnSpc>
                <a:spcPct val="114999"/>
              </a:lnSpc>
              <a:buFont typeface="Roboto,Sans-Serif"/>
            </a:pPr>
            <a:endParaRPr lang="en"/>
          </a:p>
          <a:p>
            <a:pPr marL="171450" indent="-304800">
              <a:lnSpc>
                <a:spcPct val="114999"/>
              </a:lnSpc>
              <a:buFont typeface="Roboto,Sans-Serif"/>
            </a:pPr>
            <a:endParaRPr lang="en"/>
          </a:p>
          <a:p>
            <a:pPr marL="171450" indent="-304800">
              <a:lnSpc>
                <a:spcPct val="114999"/>
              </a:lnSpc>
              <a:buFont typeface="Roboto,Sans-Serif"/>
            </a:pPr>
            <a:endParaRPr lang="en"/>
          </a:p>
          <a:p>
            <a:pPr marL="171450" indent="-304800">
              <a:lnSpc>
                <a:spcPct val="114999"/>
              </a:lnSpc>
              <a:buFont typeface="Roboto,Sans-Serif"/>
            </a:pPr>
            <a:endParaRPr lang="en"/>
          </a:p>
          <a:p>
            <a:pPr marL="171450" indent="-304800">
              <a:lnSpc>
                <a:spcPct val="114999"/>
              </a:lnSpc>
              <a:buFont typeface="Roboto,Sans-Serif"/>
            </a:pPr>
            <a:endParaRPr lang="en"/>
          </a:p>
          <a:p>
            <a:pPr marL="171450" indent="-304800">
              <a:lnSpc>
                <a:spcPct val="114999"/>
              </a:lnSpc>
              <a:buFont typeface="Roboto,Sans-Serif"/>
            </a:pPr>
            <a:endParaRPr lang="en"/>
          </a:p>
          <a:p>
            <a:pPr marL="171450" indent="-304800">
              <a:lnSpc>
                <a:spcPct val="114999"/>
              </a:lnSpc>
              <a:buFont typeface="Roboto,Sans-Serif"/>
            </a:pPr>
            <a:endParaRPr lang="en"/>
          </a:p>
          <a:p>
            <a:pPr marL="171450" indent="-304800">
              <a:lnSpc>
                <a:spcPct val="114999"/>
              </a:lnSpc>
              <a:buFont typeface="Roboto,Sans-Serif"/>
            </a:pPr>
            <a:endParaRPr lang="en"/>
          </a:p>
          <a:p>
            <a:pPr marL="171450" indent="-304800">
              <a:lnSpc>
                <a:spcPct val="114999"/>
              </a:lnSpc>
              <a:buFont typeface="Roboto,Sans-Serif"/>
            </a:pPr>
            <a:endParaRPr lang="en"/>
          </a:p>
          <a:p>
            <a:pPr marL="171450" indent="-304800">
              <a:lnSpc>
                <a:spcPct val="114999"/>
              </a:lnSpc>
              <a:buFont typeface="Roboto,Sans-Serif"/>
            </a:pPr>
            <a:endParaRPr lang="en"/>
          </a:p>
          <a:p>
            <a:pPr marL="171450" indent="-304800">
              <a:lnSpc>
                <a:spcPct val="114999"/>
              </a:lnSpc>
              <a:buFont typeface="Roboto,Sans-Serif"/>
            </a:pPr>
            <a:endParaRPr lang="en"/>
          </a:p>
          <a:p>
            <a:pPr marL="171450" indent="-304800">
              <a:lnSpc>
                <a:spcPct val="114999"/>
              </a:lnSpc>
              <a:buFont typeface="Roboto,Sans-Serif"/>
            </a:pPr>
            <a:r>
              <a:rPr lang="en"/>
              <a:t>Notes taken away:</a:t>
            </a:r>
          </a:p>
          <a:p>
            <a:pPr marL="171450" indent="-304800">
              <a:lnSpc>
                <a:spcPct val="114999"/>
              </a:lnSpc>
              <a:buFont typeface="Roboto,Sans-Serif"/>
            </a:pPr>
            <a:endParaRPr lang="en"/>
          </a:p>
          <a:p>
            <a:pPr>
              <a:buFont typeface="Roboto,Sans-Serif"/>
            </a:pPr>
            <a:r>
              <a:rPr lang="en-US" err="1"/>
              <a:t>Edvance</a:t>
            </a:r>
            <a:r>
              <a:rPr lang="en-US"/>
              <a:t> offers ready-to-deploy resources: marketing toolkits, co-branded web pages, inquiry tracking, and communications support.</a:t>
            </a:r>
            <a:endParaRPr lang="en">
              <a:solidFill>
                <a:srgbClr val="444444"/>
              </a:solidFill>
            </a:endParaRPr>
          </a:p>
          <a:p>
            <a:pPr>
              <a:buFont typeface="Roboto,Sans-Serif"/>
            </a:pPr>
            <a:r>
              <a:rPr lang="en-US"/>
              <a:t>As well as regular reporting on member engagement, interest areas, and outcomes.</a:t>
            </a:r>
            <a:endParaRPr lang="en"/>
          </a:p>
          <a:p>
            <a:r>
              <a:rPr lang="en"/>
              <a:t>This benefit can strengthen your organization with a premier education benefit that helps your union organize members, retains current ones, and serves your members– all at no cost to you.</a:t>
            </a:r>
            <a:endParaRPr lang="en-US"/>
          </a:p>
          <a:p>
            <a:r>
              <a:rPr lang="en"/>
              <a:t>The benefit pays for itself in the long run. </a:t>
            </a:r>
          </a:p>
          <a:p>
            <a:r>
              <a:rPr lang="en-US"/>
              <a:t>We leverage our level of marketing and data sophistication for you. </a:t>
            </a:r>
            <a:endParaRPr lang="en"/>
          </a:p>
          <a:p>
            <a:endParaRPr lang="en"/>
          </a:p>
          <a:p>
            <a:pPr>
              <a:buFont typeface="Roboto,Sans-Serif"/>
            </a:pPr>
            <a:endParaRPr lang="en-US"/>
          </a:p>
          <a:p>
            <a:pPr marL="171450" indent="-304800">
              <a:lnSpc>
                <a:spcPct val="114999"/>
              </a:lnSpc>
              <a:buFont typeface="Roboto,Sans-Serif"/>
            </a:pPr>
            <a:endParaRPr lang="en"/>
          </a:p>
          <a:p>
            <a:pPr>
              <a:lnSpc>
                <a:spcPct val="150000"/>
              </a:lnSpc>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4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2" name="Google Shape;52;p4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53" name="Google Shape;53;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56"/>
        <p:cNvGrpSpPr/>
        <p:nvPr/>
      </p:nvGrpSpPr>
      <p:grpSpPr>
        <a:xfrm>
          <a:off x="0" y="0"/>
          <a:ext cx="0" cy="0"/>
          <a:chOff x="0" y="0"/>
          <a:chExt cx="0" cy="0"/>
        </a:xfrm>
      </p:grpSpPr>
      <p:sp>
        <p:nvSpPr>
          <p:cNvPr id="57" name="Google Shape;57;p42"/>
          <p:cNvSpPr txBox="1">
            <a:spLocks noGrp="1"/>
          </p:cNvSpPr>
          <p:nvPr>
            <p:ph type="title"/>
          </p:nvPr>
        </p:nvSpPr>
        <p:spPr>
          <a:xfrm>
            <a:off x="1678779" y="2224255"/>
            <a:ext cx="5786400" cy="635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800"/>
              <a:buNone/>
              <a:defRPr sz="4000" b="0" i="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8" name="Google Shape;58;p42"/>
          <p:cNvSpPr txBox="1">
            <a:spLocks noGrp="1"/>
          </p:cNvSpPr>
          <p:nvPr>
            <p:ph type="body" idx="1"/>
          </p:nvPr>
        </p:nvSpPr>
        <p:spPr>
          <a:xfrm>
            <a:off x="675612" y="1631762"/>
            <a:ext cx="5876400" cy="1472700"/>
          </a:xfrm>
          <a:prstGeom prst="rect">
            <a:avLst/>
          </a:prstGeom>
          <a:noFill/>
          <a:ln>
            <a:noFill/>
          </a:ln>
        </p:spPr>
        <p:txBody>
          <a:bodyPr spcFirstLastPara="1" wrap="square" lIns="0" tIns="0" rIns="0" bIns="0" anchor="t" anchorCtr="0">
            <a:spAutoFit/>
          </a:bodyPr>
          <a:lstStyle>
            <a:lvl1pPr marL="457200" lvl="0" indent="-228600" algn="l">
              <a:lnSpc>
                <a:spcPct val="115000"/>
              </a:lnSpc>
              <a:spcBef>
                <a:spcPts val="0"/>
              </a:spcBef>
              <a:spcAft>
                <a:spcPts val="0"/>
              </a:spcAft>
              <a:buSzPts val="1800"/>
              <a:buNone/>
              <a:defRPr b="0" i="0">
                <a:solidFill>
                  <a:schemeClr val="dk1"/>
                </a:solidFill>
              </a:defRPr>
            </a:lvl1pPr>
            <a:lvl2pPr marL="914400" lvl="1" indent="-228600" algn="l">
              <a:lnSpc>
                <a:spcPct val="115000"/>
              </a:lnSpc>
              <a:spcBef>
                <a:spcPts val="1200"/>
              </a:spcBef>
              <a:spcAft>
                <a:spcPts val="0"/>
              </a:spcAft>
              <a:buSzPts val="1400"/>
              <a:buNone/>
              <a:defRPr/>
            </a:lvl2pPr>
            <a:lvl3pPr marL="1371600" lvl="2" indent="-228600" algn="l">
              <a:lnSpc>
                <a:spcPct val="115000"/>
              </a:lnSpc>
              <a:spcBef>
                <a:spcPts val="1200"/>
              </a:spcBef>
              <a:spcAft>
                <a:spcPts val="0"/>
              </a:spcAft>
              <a:buSzPts val="1400"/>
              <a:buNone/>
              <a:defRPr/>
            </a:lvl3pPr>
            <a:lvl4pPr marL="1828800" lvl="3" indent="-228600" algn="l">
              <a:lnSpc>
                <a:spcPct val="115000"/>
              </a:lnSpc>
              <a:spcBef>
                <a:spcPts val="1200"/>
              </a:spcBef>
              <a:spcAft>
                <a:spcPts val="0"/>
              </a:spcAft>
              <a:buSzPts val="1400"/>
              <a:buNone/>
              <a:defRPr/>
            </a:lvl4pPr>
            <a:lvl5pPr marL="2286000" lvl="4" indent="-228600" algn="l">
              <a:lnSpc>
                <a:spcPct val="115000"/>
              </a:lnSpc>
              <a:spcBef>
                <a:spcPts val="1200"/>
              </a:spcBef>
              <a:spcAft>
                <a:spcPts val="0"/>
              </a:spcAft>
              <a:buSzPts val="1400"/>
              <a:buNone/>
              <a:defRPr/>
            </a:lvl5pPr>
            <a:lvl6pPr marL="2743200" lvl="5" indent="-228600" algn="l">
              <a:lnSpc>
                <a:spcPct val="115000"/>
              </a:lnSpc>
              <a:spcBef>
                <a:spcPts val="1200"/>
              </a:spcBef>
              <a:spcAft>
                <a:spcPts val="0"/>
              </a:spcAft>
              <a:buSzPts val="1400"/>
              <a:buNone/>
              <a:defRPr/>
            </a:lvl6pPr>
            <a:lvl7pPr marL="3200400" lvl="6" indent="-228600" algn="l">
              <a:lnSpc>
                <a:spcPct val="115000"/>
              </a:lnSpc>
              <a:spcBef>
                <a:spcPts val="1200"/>
              </a:spcBef>
              <a:spcAft>
                <a:spcPts val="0"/>
              </a:spcAft>
              <a:buSzPts val="1400"/>
              <a:buNone/>
              <a:defRPr/>
            </a:lvl7pPr>
            <a:lvl8pPr marL="3657600" lvl="7" indent="-228600" algn="l">
              <a:lnSpc>
                <a:spcPct val="115000"/>
              </a:lnSpc>
              <a:spcBef>
                <a:spcPts val="1200"/>
              </a:spcBef>
              <a:spcAft>
                <a:spcPts val="0"/>
              </a:spcAft>
              <a:buSzPts val="1400"/>
              <a:buNone/>
              <a:defRPr/>
            </a:lvl8pPr>
            <a:lvl9pPr marL="4114800" lvl="8" indent="-228600" algn="l">
              <a:lnSpc>
                <a:spcPct val="115000"/>
              </a:lnSpc>
              <a:spcBef>
                <a:spcPts val="1200"/>
              </a:spcBef>
              <a:spcAft>
                <a:spcPts val="1200"/>
              </a:spcAft>
              <a:buSzPts val="1400"/>
              <a:buNone/>
              <a:defRPr/>
            </a:lvl9pPr>
          </a:lstStyle>
          <a:p>
            <a:endParaRPr/>
          </a:p>
        </p:txBody>
      </p:sp>
      <p:sp>
        <p:nvSpPr>
          <p:cNvPr id="59" name="Google Shape;59;p42"/>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42"/>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Google Shape;61;p42"/>
          <p:cNvSpPr txBox="1">
            <a:spLocks noGrp="1"/>
          </p:cNvSpPr>
          <p:nvPr>
            <p:ph type="sldNum" idx="12"/>
          </p:nvPr>
        </p:nvSpPr>
        <p:spPr>
          <a:xfrm>
            <a:off x="8756125" y="4778067"/>
            <a:ext cx="217800" cy="153900"/>
          </a:xfrm>
          <a:prstGeom prst="rect">
            <a:avLst/>
          </a:prstGeom>
          <a:noFill/>
          <a:ln>
            <a:noFill/>
          </a:ln>
        </p:spPr>
        <p:txBody>
          <a:bodyPr spcFirstLastPara="1" wrap="square" lIns="0" tIns="0" rIns="0" bIns="0" anchor="t" anchorCtr="0">
            <a:spAutoFit/>
          </a:bodyPr>
          <a:lstStyle>
            <a:lvl1pPr marL="108585" marR="0" lvl="0" indent="0" algn="l">
              <a:lnSpc>
                <a:spcPct val="100000"/>
              </a:lnSpc>
              <a:spcBef>
                <a:spcPts val="0"/>
              </a:spcBef>
              <a:spcAft>
                <a:spcPts val="0"/>
              </a:spcAft>
              <a:buClr>
                <a:srgbClr val="000000"/>
              </a:buClr>
              <a:buSzPts val="1000"/>
              <a:buFont typeface="Arial"/>
              <a:buNone/>
              <a:defRPr sz="1000" b="0" i="0" u="none" strike="noStrike" cap="none">
                <a:solidFill>
                  <a:srgbClr val="5DA7D4"/>
                </a:solidFill>
                <a:latin typeface="Arial"/>
                <a:ea typeface="Arial"/>
                <a:cs typeface="Arial"/>
                <a:sym typeface="Arial"/>
              </a:defRPr>
            </a:lvl1pPr>
            <a:lvl2pPr marL="108585" marR="0" lvl="1" indent="0" algn="l">
              <a:lnSpc>
                <a:spcPct val="100000"/>
              </a:lnSpc>
              <a:spcBef>
                <a:spcPts val="0"/>
              </a:spcBef>
              <a:spcAft>
                <a:spcPts val="0"/>
              </a:spcAft>
              <a:buClr>
                <a:srgbClr val="000000"/>
              </a:buClr>
              <a:buSzPts val="1000"/>
              <a:buFont typeface="Arial"/>
              <a:buNone/>
              <a:defRPr sz="1000" b="0" i="0" u="none" strike="noStrike" cap="none">
                <a:solidFill>
                  <a:srgbClr val="5DA7D4"/>
                </a:solidFill>
                <a:latin typeface="Arial"/>
                <a:ea typeface="Arial"/>
                <a:cs typeface="Arial"/>
                <a:sym typeface="Arial"/>
              </a:defRPr>
            </a:lvl2pPr>
            <a:lvl3pPr marL="108585" marR="0" lvl="2" indent="0" algn="l">
              <a:lnSpc>
                <a:spcPct val="100000"/>
              </a:lnSpc>
              <a:spcBef>
                <a:spcPts val="0"/>
              </a:spcBef>
              <a:spcAft>
                <a:spcPts val="0"/>
              </a:spcAft>
              <a:buClr>
                <a:srgbClr val="000000"/>
              </a:buClr>
              <a:buSzPts val="1000"/>
              <a:buFont typeface="Arial"/>
              <a:buNone/>
              <a:defRPr sz="1000" b="0" i="0" u="none" strike="noStrike" cap="none">
                <a:solidFill>
                  <a:srgbClr val="5DA7D4"/>
                </a:solidFill>
                <a:latin typeface="Arial"/>
                <a:ea typeface="Arial"/>
                <a:cs typeface="Arial"/>
                <a:sym typeface="Arial"/>
              </a:defRPr>
            </a:lvl3pPr>
            <a:lvl4pPr marL="108585" marR="0" lvl="3" indent="0" algn="l">
              <a:lnSpc>
                <a:spcPct val="100000"/>
              </a:lnSpc>
              <a:spcBef>
                <a:spcPts val="0"/>
              </a:spcBef>
              <a:spcAft>
                <a:spcPts val="0"/>
              </a:spcAft>
              <a:buClr>
                <a:srgbClr val="000000"/>
              </a:buClr>
              <a:buSzPts val="1000"/>
              <a:buFont typeface="Arial"/>
              <a:buNone/>
              <a:defRPr sz="1000" b="0" i="0" u="none" strike="noStrike" cap="none">
                <a:solidFill>
                  <a:srgbClr val="5DA7D4"/>
                </a:solidFill>
                <a:latin typeface="Arial"/>
                <a:ea typeface="Arial"/>
                <a:cs typeface="Arial"/>
                <a:sym typeface="Arial"/>
              </a:defRPr>
            </a:lvl4pPr>
            <a:lvl5pPr marL="108585" marR="0" lvl="4" indent="0" algn="l">
              <a:lnSpc>
                <a:spcPct val="100000"/>
              </a:lnSpc>
              <a:spcBef>
                <a:spcPts val="0"/>
              </a:spcBef>
              <a:spcAft>
                <a:spcPts val="0"/>
              </a:spcAft>
              <a:buClr>
                <a:srgbClr val="000000"/>
              </a:buClr>
              <a:buSzPts val="1000"/>
              <a:buFont typeface="Arial"/>
              <a:buNone/>
              <a:defRPr sz="1000" b="0" i="0" u="none" strike="noStrike" cap="none">
                <a:solidFill>
                  <a:srgbClr val="5DA7D4"/>
                </a:solidFill>
                <a:latin typeface="Arial"/>
                <a:ea typeface="Arial"/>
                <a:cs typeface="Arial"/>
                <a:sym typeface="Arial"/>
              </a:defRPr>
            </a:lvl5pPr>
            <a:lvl6pPr marL="108585" marR="0" lvl="5" indent="0" algn="l">
              <a:lnSpc>
                <a:spcPct val="100000"/>
              </a:lnSpc>
              <a:spcBef>
                <a:spcPts val="0"/>
              </a:spcBef>
              <a:spcAft>
                <a:spcPts val="0"/>
              </a:spcAft>
              <a:buClr>
                <a:srgbClr val="000000"/>
              </a:buClr>
              <a:buSzPts val="1000"/>
              <a:buFont typeface="Arial"/>
              <a:buNone/>
              <a:defRPr sz="1000" b="0" i="0" u="none" strike="noStrike" cap="none">
                <a:solidFill>
                  <a:srgbClr val="5DA7D4"/>
                </a:solidFill>
                <a:latin typeface="Arial"/>
                <a:ea typeface="Arial"/>
                <a:cs typeface="Arial"/>
                <a:sym typeface="Arial"/>
              </a:defRPr>
            </a:lvl6pPr>
            <a:lvl7pPr marL="108585" marR="0" lvl="6" indent="0" algn="l">
              <a:lnSpc>
                <a:spcPct val="100000"/>
              </a:lnSpc>
              <a:spcBef>
                <a:spcPts val="0"/>
              </a:spcBef>
              <a:spcAft>
                <a:spcPts val="0"/>
              </a:spcAft>
              <a:buClr>
                <a:srgbClr val="000000"/>
              </a:buClr>
              <a:buSzPts val="1000"/>
              <a:buFont typeface="Arial"/>
              <a:buNone/>
              <a:defRPr sz="1000" b="0" i="0" u="none" strike="noStrike" cap="none">
                <a:solidFill>
                  <a:srgbClr val="5DA7D4"/>
                </a:solidFill>
                <a:latin typeface="Arial"/>
                <a:ea typeface="Arial"/>
                <a:cs typeface="Arial"/>
                <a:sym typeface="Arial"/>
              </a:defRPr>
            </a:lvl7pPr>
            <a:lvl8pPr marL="108585" marR="0" lvl="7" indent="0" algn="l">
              <a:lnSpc>
                <a:spcPct val="100000"/>
              </a:lnSpc>
              <a:spcBef>
                <a:spcPts val="0"/>
              </a:spcBef>
              <a:spcAft>
                <a:spcPts val="0"/>
              </a:spcAft>
              <a:buClr>
                <a:srgbClr val="000000"/>
              </a:buClr>
              <a:buSzPts val="1000"/>
              <a:buFont typeface="Arial"/>
              <a:buNone/>
              <a:defRPr sz="1000" b="0" i="0" u="none" strike="noStrike" cap="none">
                <a:solidFill>
                  <a:srgbClr val="5DA7D4"/>
                </a:solidFill>
                <a:latin typeface="Arial"/>
                <a:ea typeface="Arial"/>
                <a:cs typeface="Arial"/>
                <a:sym typeface="Arial"/>
              </a:defRPr>
            </a:lvl8pPr>
            <a:lvl9pPr marL="108585" marR="0" lvl="8" indent="0" algn="l">
              <a:lnSpc>
                <a:spcPct val="100000"/>
              </a:lnSpc>
              <a:spcBef>
                <a:spcPts val="0"/>
              </a:spcBef>
              <a:spcAft>
                <a:spcPts val="0"/>
              </a:spcAft>
              <a:buClr>
                <a:srgbClr val="000000"/>
              </a:buClr>
              <a:buSzPts val="1000"/>
              <a:buFont typeface="Arial"/>
              <a:buNone/>
              <a:defRPr sz="1000" b="0" i="0" u="none" strike="noStrike" cap="none">
                <a:solidFill>
                  <a:srgbClr val="5DA7D4"/>
                </a:solidFill>
                <a:latin typeface="Arial"/>
                <a:ea typeface="Arial"/>
                <a:cs typeface="Arial"/>
                <a:sym typeface="Arial"/>
              </a:defRPr>
            </a:lvl9pPr>
          </a:lstStyle>
          <a:p>
            <a:pPr marL="108585"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43"/>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4" name="Google Shape;64;p43"/>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1200"/>
              </a:spcBef>
              <a:spcAft>
                <a:spcPts val="0"/>
              </a:spcAft>
              <a:buClr>
                <a:schemeClr val="dk1"/>
              </a:buClr>
              <a:buSzPts val="1500"/>
              <a:buNone/>
              <a:defRPr sz="1500" b="1"/>
            </a:lvl2pPr>
            <a:lvl3pPr marL="1371600" lvl="2" indent="-228600" algn="l">
              <a:lnSpc>
                <a:spcPct val="90000"/>
              </a:lnSpc>
              <a:spcBef>
                <a:spcPts val="1200"/>
              </a:spcBef>
              <a:spcAft>
                <a:spcPts val="0"/>
              </a:spcAft>
              <a:buClr>
                <a:schemeClr val="dk1"/>
              </a:buClr>
              <a:buSzPts val="1350"/>
              <a:buNone/>
              <a:defRPr sz="1350" b="1"/>
            </a:lvl3pPr>
            <a:lvl4pPr marL="1828800" lvl="3" indent="-228600" algn="l">
              <a:lnSpc>
                <a:spcPct val="90000"/>
              </a:lnSpc>
              <a:spcBef>
                <a:spcPts val="1200"/>
              </a:spcBef>
              <a:spcAft>
                <a:spcPts val="0"/>
              </a:spcAft>
              <a:buClr>
                <a:schemeClr val="dk1"/>
              </a:buClr>
              <a:buSzPts val="1200"/>
              <a:buNone/>
              <a:defRPr sz="1200" b="1"/>
            </a:lvl4pPr>
            <a:lvl5pPr marL="2286000" lvl="4" indent="-228600" algn="l">
              <a:lnSpc>
                <a:spcPct val="90000"/>
              </a:lnSpc>
              <a:spcBef>
                <a:spcPts val="1200"/>
              </a:spcBef>
              <a:spcAft>
                <a:spcPts val="0"/>
              </a:spcAft>
              <a:buClr>
                <a:schemeClr val="dk1"/>
              </a:buClr>
              <a:buSzPts val="1200"/>
              <a:buNone/>
              <a:defRPr sz="1200" b="1"/>
            </a:lvl5pPr>
            <a:lvl6pPr marL="2743200" lvl="5" indent="-228600" algn="l">
              <a:lnSpc>
                <a:spcPct val="90000"/>
              </a:lnSpc>
              <a:spcBef>
                <a:spcPts val="1200"/>
              </a:spcBef>
              <a:spcAft>
                <a:spcPts val="0"/>
              </a:spcAft>
              <a:buClr>
                <a:schemeClr val="dk1"/>
              </a:buClr>
              <a:buSzPts val="1200"/>
              <a:buNone/>
              <a:defRPr sz="1200" b="1"/>
            </a:lvl6pPr>
            <a:lvl7pPr marL="3200400" lvl="6" indent="-228600" algn="l">
              <a:lnSpc>
                <a:spcPct val="90000"/>
              </a:lnSpc>
              <a:spcBef>
                <a:spcPts val="1200"/>
              </a:spcBef>
              <a:spcAft>
                <a:spcPts val="0"/>
              </a:spcAft>
              <a:buClr>
                <a:schemeClr val="dk1"/>
              </a:buClr>
              <a:buSzPts val="1200"/>
              <a:buNone/>
              <a:defRPr sz="1200" b="1"/>
            </a:lvl7pPr>
            <a:lvl8pPr marL="3657600" lvl="7" indent="-228600" algn="l">
              <a:lnSpc>
                <a:spcPct val="90000"/>
              </a:lnSpc>
              <a:spcBef>
                <a:spcPts val="1200"/>
              </a:spcBef>
              <a:spcAft>
                <a:spcPts val="0"/>
              </a:spcAft>
              <a:buClr>
                <a:schemeClr val="dk1"/>
              </a:buClr>
              <a:buSzPts val="1200"/>
              <a:buNone/>
              <a:defRPr sz="1200" b="1"/>
            </a:lvl8pPr>
            <a:lvl9pPr marL="4114800" lvl="8" indent="-228600" algn="l">
              <a:lnSpc>
                <a:spcPct val="90000"/>
              </a:lnSpc>
              <a:spcBef>
                <a:spcPts val="1200"/>
              </a:spcBef>
              <a:spcAft>
                <a:spcPts val="1200"/>
              </a:spcAft>
              <a:buClr>
                <a:schemeClr val="dk1"/>
              </a:buClr>
              <a:buSzPts val="1200"/>
              <a:buNone/>
              <a:defRPr sz="1200" b="1"/>
            </a:lvl9pPr>
          </a:lstStyle>
          <a:p>
            <a:endParaRPr/>
          </a:p>
        </p:txBody>
      </p:sp>
      <p:sp>
        <p:nvSpPr>
          <p:cNvPr id="65" name="Google Shape;65;p43"/>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sp>
        <p:nvSpPr>
          <p:cNvPr id="66" name="Google Shape;66;p43"/>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1200"/>
              </a:spcBef>
              <a:spcAft>
                <a:spcPts val="0"/>
              </a:spcAft>
              <a:buClr>
                <a:schemeClr val="dk1"/>
              </a:buClr>
              <a:buSzPts val="1500"/>
              <a:buNone/>
              <a:defRPr sz="1500" b="1"/>
            </a:lvl2pPr>
            <a:lvl3pPr marL="1371600" lvl="2" indent="-228600" algn="l">
              <a:lnSpc>
                <a:spcPct val="90000"/>
              </a:lnSpc>
              <a:spcBef>
                <a:spcPts val="1200"/>
              </a:spcBef>
              <a:spcAft>
                <a:spcPts val="0"/>
              </a:spcAft>
              <a:buClr>
                <a:schemeClr val="dk1"/>
              </a:buClr>
              <a:buSzPts val="1350"/>
              <a:buNone/>
              <a:defRPr sz="1350" b="1"/>
            </a:lvl3pPr>
            <a:lvl4pPr marL="1828800" lvl="3" indent="-228600" algn="l">
              <a:lnSpc>
                <a:spcPct val="90000"/>
              </a:lnSpc>
              <a:spcBef>
                <a:spcPts val="1200"/>
              </a:spcBef>
              <a:spcAft>
                <a:spcPts val="0"/>
              </a:spcAft>
              <a:buClr>
                <a:schemeClr val="dk1"/>
              </a:buClr>
              <a:buSzPts val="1200"/>
              <a:buNone/>
              <a:defRPr sz="1200" b="1"/>
            </a:lvl4pPr>
            <a:lvl5pPr marL="2286000" lvl="4" indent="-228600" algn="l">
              <a:lnSpc>
                <a:spcPct val="90000"/>
              </a:lnSpc>
              <a:spcBef>
                <a:spcPts val="1200"/>
              </a:spcBef>
              <a:spcAft>
                <a:spcPts val="0"/>
              </a:spcAft>
              <a:buClr>
                <a:schemeClr val="dk1"/>
              </a:buClr>
              <a:buSzPts val="1200"/>
              <a:buNone/>
              <a:defRPr sz="1200" b="1"/>
            </a:lvl5pPr>
            <a:lvl6pPr marL="2743200" lvl="5" indent="-228600" algn="l">
              <a:lnSpc>
                <a:spcPct val="90000"/>
              </a:lnSpc>
              <a:spcBef>
                <a:spcPts val="1200"/>
              </a:spcBef>
              <a:spcAft>
                <a:spcPts val="0"/>
              </a:spcAft>
              <a:buClr>
                <a:schemeClr val="dk1"/>
              </a:buClr>
              <a:buSzPts val="1200"/>
              <a:buNone/>
              <a:defRPr sz="1200" b="1"/>
            </a:lvl6pPr>
            <a:lvl7pPr marL="3200400" lvl="6" indent="-228600" algn="l">
              <a:lnSpc>
                <a:spcPct val="90000"/>
              </a:lnSpc>
              <a:spcBef>
                <a:spcPts val="1200"/>
              </a:spcBef>
              <a:spcAft>
                <a:spcPts val="0"/>
              </a:spcAft>
              <a:buClr>
                <a:schemeClr val="dk1"/>
              </a:buClr>
              <a:buSzPts val="1200"/>
              <a:buNone/>
              <a:defRPr sz="1200" b="1"/>
            </a:lvl7pPr>
            <a:lvl8pPr marL="3657600" lvl="7" indent="-228600" algn="l">
              <a:lnSpc>
                <a:spcPct val="90000"/>
              </a:lnSpc>
              <a:spcBef>
                <a:spcPts val="1200"/>
              </a:spcBef>
              <a:spcAft>
                <a:spcPts val="0"/>
              </a:spcAft>
              <a:buClr>
                <a:schemeClr val="dk1"/>
              </a:buClr>
              <a:buSzPts val="1200"/>
              <a:buNone/>
              <a:defRPr sz="1200" b="1"/>
            </a:lvl8pPr>
            <a:lvl9pPr marL="4114800" lvl="8" indent="-228600" algn="l">
              <a:lnSpc>
                <a:spcPct val="90000"/>
              </a:lnSpc>
              <a:spcBef>
                <a:spcPts val="1200"/>
              </a:spcBef>
              <a:spcAft>
                <a:spcPts val="1200"/>
              </a:spcAft>
              <a:buClr>
                <a:schemeClr val="dk1"/>
              </a:buClr>
              <a:buSzPts val="1200"/>
              <a:buNone/>
              <a:defRPr sz="1200" b="1"/>
            </a:lvl9pPr>
          </a:lstStyle>
          <a:p>
            <a:endParaRPr/>
          </a:p>
        </p:txBody>
      </p:sp>
      <p:sp>
        <p:nvSpPr>
          <p:cNvPr id="67" name="Google Shape;67;p43"/>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sp>
        <p:nvSpPr>
          <p:cNvPr id="68" name="Google Shape;68;p4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Google Shape;69;p4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Google Shape;70;p4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9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1"/>
        <p:cNvGrpSpPr/>
        <p:nvPr/>
      </p:nvGrpSpPr>
      <p:grpSpPr>
        <a:xfrm>
          <a:off x="0" y="0"/>
          <a:ext cx="0" cy="0"/>
          <a:chOff x="0" y="0"/>
          <a:chExt cx="0" cy="0"/>
        </a:xfrm>
      </p:grpSpPr>
      <p:sp>
        <p:nvSpPr>
          <p:cNvPr id="72" name="Google Shape;72;p44"/>
          <p:cNvSpPr txBox="1">
            <a:spLocks noGrp="1"/>
          </p:cNvSpPr>
          <p:nvPr>
            <p:ph type="title"/>
          </p:nvPr>
        </p:nvSpPr>
        <p:spPr>
          <a:xfrm>
            <a:off x="1678779" y="2224255"/>
            <a:ext cx="5786400" cy="635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0" i="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44"/>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44"/>
          <p:cNvSpPr txBox="1">
            <a:spLocks noGrp="1"/>
          </p:cNvSpPr>
          <p:nvPr>
            <p:ph type="sldNum" idx="12"/>
          </p:nvPr>
        </p:nvSpPr>
        <p:spPr>
          <a:xfrm>
            <a:off x="8756125" y="4778067"/>
            <a:ext cx="217800" cy="153900"/>
          </a:xfrm>
          <a:prstGeom prst="rect">
            <a:avLst/>
          </a:prstGeom>
          <a:noFill/>
          <a:ln>
            <a:noFill/>
          </a:ln>
        </p:spPr>
        <p:txBody>
          <a:bodyPr spcFirstLastPara="1" wrap="square" lIns="0" tIns="0" rIns="0" bIns="0" anchor="t" anchorCtr="0">
            <a:spAutoFit/>
          </a:bodyPr>
          <a:lstStyle>
            <a:lvl1pPr marL="108585" marR="0" lvl="0" indent="0" algn="l">
              <a:lnSpc>
                <a:spcPct val="100000"/>
              </a:lnSpc>
              <a:spcBef>
                <a:spcPts val="0"/>
              </a:spcBef>
              <a:spcAft>
                <a:spcPts val="0"/>
              </a:spcAft>
              <a:buClr>
                <a:srgbClr val="000000"/>
              </a:buClr>
              <a:buSzPts val="1000"/>
              <a:buFont typeface="Arial"/>
              <a:buNone/>
              <a:defRPr sz="1000" b="0" i="0" u="none" strike="noStrike" cap="none">
                <a:solidFill>
                  <a:srgbClr val="5DA7D4"/>
                </a:solidFill>
                <a:latin typeface="Arial"/>
                <a:ea typeface="Arial"/>
                <a:cs typeface="Arial"/>
                <a:sym typeface="Arial"/>
              </a:defRPr>
            </a:lvl1pPr>
            <a:lvl2pPr marL="108585" marR="0" lvl="1" indent="0" algn="l">
              <a:lnSpc>
                <a:spcPct val="100000"/>
              </a:lnSpc>
              <a:spcBef>
                <a:spcPts val="0"/>
              </a:spcBef>
              <a:spcAft>
                <a:spcPts val="0"/>
              </a:spcAft>
              <a:buClr>
                <a:srgbClr val="000000"/>
              </a:buClr>
              <a:buSzPts val="1000"/>
              <a:buFont typeface="Arial"/>
              <a:buNone/>
              <a:defRPr sz="1000" b="0" i="0" u="none" strike="noStrike" cap="none">
                <a:solidFill>
                  <a:srgbClr val="5DA7D4"/>
                </a:solidFill>
                <a:latin typeface="Arial"/>
                <a:ea typeface="Arial"/>
                <a:cs typeface="Arial"/>
                <a:sym typeface="Arial"/>
              </a:defRPr>
            </a:lvl2pPr>
            <a:lvl3pPr marL="108585" marR="0" lvl="2" indent="0" algn="l">
              <a:lnSpc>
                <a:spcPct val="100000"/>
              </a:lnSpc>
              <a:spcBef>
                <a:spcPts val="0"/>
              </a:spcBef>
              <a:spcAft>
                <a:spcPts val="0"/>
              </a:spcAft>
              <a:buClr>
                <a:srgbClr val="000000"/>
              </a:buClr>
              <a:buSzPts val="1000"/>
              <a:buFont typeface="Arial"/>
              <a:buNone/>
              <a:defRPr sz="1000" b="0" i="0" u="none" strike="noStrike" cap="none">
                <a:solidFill>
                  <a:srgbClr val="5DA7D4"/>
                </a:solidFill>
                <a:latin typeface="Arial"/>
                <a:ea typeface="Arial"/>
                <a:cs typeface="Arial"/>
                <a:sym typeface="Arial"/>
              </a:defRPr>
            </a:lvl3pPr>
            <a:lvl4pPr marL="108585" marR="0" lvl="3" indent="0" algn="l">
              <a:lnSpc>
                <a:spcPct val="100000"/>
              </a:lnSpc>
              <a:spcBef>
                <a:spcPts val="0"/>
              </a:spcBef>
              <a:spcAft>
                <a:spcPts val="0"/>
              </a:spcAft>
              <a:buClr>
                <a:srgbClr val="000000"/>
              </a:buClr>
              <a:buSzPts val="1000"/>
              <a:buFont typeface="Arial"/>
              <a:buNone/>
              <a:defRPr sz="1000" b="0" i="0" u="none" strike="noStrike" cap="none">
                <a:solidFill>
                  <a:srgbClr val="5DA7D4"/>
                </a:solidFill>
                <a:latin typeface="Arial"/>
                <a:ea typeface="Arial"/>
                <a:cs typeface="Arial"/>
                <a:sym typeface="Arial"/>
              </a:defRPr>
            </a:lvl4pPr>
            <a:lvl5pPr marL="108585" marR="0" lvl="4" indent="0" algn="l">
              <a:lnSpc>
                <a:spcPct val="100000"/>
              </a:lnSpc>
              <a:spcBef>
                <a:spcPts val="0"/>
              </a:spcBef>
              <a:spcAft>
                <a:spcPts val="0"/>
              </a:spcAft>
              <a:buClr>
                <a:srgbClr val="000000"/>
              </a:buClr>
              <a:buSzPts val="1000"/>
              <a:buFont typeface="Arial"/>
              <a:buNone/>
              <a:defRPr sz="1000" b="0" i="0" u="none" strike="noStrike" cap="none">
                <a:solidFill>
                  <a:srgbClr val="5DA7D4"/>
                </a:solidFill>
                <a:latin typeface="Arial"/>
                <a:ea typeface="Arial"/>
                <a:cs typeface="Arial"/>
                <a:sym typeface="Arial"/>
              </a:defRPr>
            </a:lvl5pPr>
            <a:lvl6pPr marL="108585" marR="0" lvl="5" indent="0" algn="l">
              <a:lnSpc>
                <a:spcPct val="100000"/>
              </a:lnSpc>
              <a:spcBef>
                <a:spcPts val="0"/>
              </a:spcBef>
              <a:spcAft>
                <a:spcPts val="0"/>
              </a:spcAft>
              <a:buClr>
                <a:srgbClr val="000000"/>
              </a:buClr>
              <a:buSzPts val="1000"/>
              <a:buFont typeface="Arial"/>
              <a:buNone/>
              <a:defRPr sz="1000" b="0" i="0" u="none" strike="noStrike" cap="none">
                <a:solidFill>
                  <a:srgbClr val="5DA7D4"/>
                </a:solidFill>
                <a:latin typeface="Arial"/>
                <a:ea typeface="Arial"/>
                <a:cs typeface="Arial"/>
                <a:sym typeface="Arial"/>
              </a:defRPr>
            </a:lvl6pPr>
            <a:lvl7pPr marL="108585" marR="0" lvl="6" indent="0" algn="l">
              <a:lnSpc>
                <a:spcPct val="100000"/>
              </a:lnSpc>
              <a:spcBef>
                <a:spcPts val="0"/>
              </a:spcBef>
              <a:spcAft>
                <a:spcPts val="0"/>
              </a:spcAft>
              <a:buClr>
                <a:srgbClr val="000000"/>
              </a:buClr>
              <a:buSzPts val="1000"/>
              <a:buFont typeface="Arial"/>
              <a:buNone/>
              <a:defRPr sz="1000" b="0" i="0" u="none" strike="noStrike" cap="none">
                <a:solidFill>
                  <a:srgbClr val="5DA7D4"/>
                </a:solidFill>
                <a:latin typeface="Arial"/>
                <a:ea typeface="Arial"/>
                <a:cs typeface="Arial"/>
                <a:sym typeface="Arial"/>
              </a:defRPr>
            </a:lvl7pPr>
            <a:lvl8pPr marL="108585" marR="0" lvl="7" indent="0" algn="l">
              <a:lnSpc>
                <a:spcPct val="100000"/>
              </a:lnSpc>
              <a:spcBef>
                <a:spcPts val="0"/>
              </a:spcBef>
              <a:spcAft>
                <a:spcPts val="0"/>
              </a:spcAft>
              <a:buClr>
                <a:srgbClr val="000000"/>
              </a:buClr>
              <a:buSzPts val="1000"/>
              <a:buFont typeface="Arial"/>
              <a:buNone/>
              <a:defRPr sz="1000" b="0" i="0" u="none" strike="noStrike" cap="none">
                <a:solidFill>
                  <a:srgbClr val="5DA7D4"/>
                </a:solidFill>
                <a:latin typeface="Arial"/>
                <a:ea typeface="Arial"/>
                <a:cs typeface="Arial"/>
                <a:sym typeface="Arial"/>
              </a:defRPr>
            </a:lvl8pPr>
            <a:lvl9pPr marL="108585" marR="0" lvl="8" indent="0" algn="l">
              <a:lnSpc>
                <a:spcPct val="100000"/>
              </a:lnSpc>
              <a:spcBef>
                <a:spcPts val="0"/>
              </a:spcBef>
              <a:spcAft>
                <a:spcPts val="0"/>
              </a:spcAft>
              <a:buClr>
                <a:srgbClr val="000000"/>
              </a:buClr>
              <a:buSzPts val="1000"/>
              <a:buFont typeface="Arial"/>
              <a:buNone/>
              <a:defRPr sz="1000" b="0" i="0" u="none" strike="noStrike" cap="none">
                <a:solidFill>
                  <a:srgbClr val="5DA7D4"/>
                </a:solidFill>
                <a:latin typeface="Arial"/>
                <a:ea typeface="Arial"/>
                <a:cs typeface="Arial"/>
                <a:sym typeface="Arial"/>
              </a:defRPr>
            </a:lvl9pPr>
          </a:lstStyle>
          <a:p>
            <a:pPr marL="108585"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3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7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7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1" name="Google Shape;91;p7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7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7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4"/>
        <p:cNvGrpSpPr/>
        <p:nvPr/>
      </p:nvGrpSpPr>
      <p:grpSpPr>
        <a:xfrm>
          <a:off x="0" y="0"/>
          <a:ext cx="0" cy="0"/>
          <a:chOff x="0" y="0"/>
          <a:chExt cx="0" cy="0"/>
        </a:xfrm>
      </p:grpSpPr>
      <p:sp>
        <p:nvSpPr>
          <p:cNvPr id="95" name="Google Shape;95;p71"/>
          <p:cNvSpPr txBox="1">
            <a:spLocks noGrp="1"/>
          </p:cNvSpPr>
          <p:nvPr>
            <p:ph type="title"/>
          </p:nvPr>
        </p:nvSpPr>
        <p:spPr>
          <a:xfrm>
            <a:off x="171450" y="181964"/>
            <a:ext cx="7886700" cy="416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2100"/>
              <a:buFont typeface="Calibri"/>
              <a:buNone/>
              <a:defRPr sz="2100" b="1"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71"/>
          <p:cNvSpPr txBox="1">
            <a:spLocks noGrp="1"/>
          </p:cNvSpPr>
          <p:nvPr>
            <p:ph type="body" idx="1"/>
          </p:nvPr>
        </p:nvSpPr>
        <p:spPr>
          <a:xfrm>
            <a:off x="178594" y="807244"/>
            <a:ext cx="7886700" cy="607200"/>
          </a:xfrm>
          <a:prstGeom prst="rect">
            <a:avLst/>
          </a:prstGeom>
          <a:noFill/>
          <a:ln>
            <a:noFill/>
          </a:ln>
        </p:spPr>
        <p:txBody>
          <a:bodyPr spcFirstLastPara="1" wrap="square" lIns="68575" tIns="34275" rIns="68575" bIns="34275" anchor="t" anchorCtr="0">
            <a:normAutofit/>
          </a:bodyPr>
          <a:lstStyle>
            <a:lvl1pPr marL="457200" lvl="0" indent="-298450" algn="l">
              <a:lnSpc>
                <a:spcPct val="90000"/>
              </a:lnSpc>
              <a:spcBef>
                <a:spcPts val="800"/>
              </a:spcBef>
              <a:spcAft>
                <a:spcPts val="0"/>
              </a:spcAft>
              <a:buClr>
                <a:schemeClr val="dk2"/>
              </a:buClr>
              <a:buSzPts val="1100"/>
              <a:buFont typeface="Times New Roman"/>
              <a:buChar char="›"/>
              <a:defRPr sz="1100">
                <a:solidFill>
                  <a:schemeClr val="dk2"/>
                </a:solidFill>
              </a:defRPr>
            </a:lvl1pPr>
            <a:lvl2pPr marL="914400" lvl="1" indent="-279400" algn="l">
              <a:lnSpc>
                <a:spcPct val="90000"/>
              </a:lnSpc>
              <a:spcBef>
                <a:spcPts val="500"/>
              </a:spcBef>
              <a:spcAft>
                <a:spcPts val="0"/>
              </a:spcAft>
              <a:buClr>
                <a:schemeClr val="dk1"/>
              </a:buClr>
              <a:buSzPts val="800"/>
              <a:buFont typeface="Arial"/>
              <a:buChar char="–"/>
              <a:defRPr sz="1100">
                <a:solidFill>
                  <a:schemeClr val="dk2"/>
                </a:solidFill>
              </a:defRPr>
            </a:lvl2pPr>
            <a:lvl3pPr marL="1371600" lvl="2" indent="-298450" algn="l">
              <a:lnSpc>
                <a:spcPct val="90000"/>
              </a:lnSpc>
              <a:spcBef>
                <a:spcPts val="500"/>
              </a:spcBef>
              <a:spcAft>
                <a:spcPts val="0"/>
              </a:spcAft>
              <a:buClr>
                <a:schemeClr val="dk2"/>
              </a:buClr>
              <a:buSzPts val="1100"/>
              <a:buFont typeface="Calibri"/>
              <a:buAutoNum type="alphaLcParenR"/>
              <a:defRPr sz="1100">
                <a:solidFill>
                  <a:schemeClr val="dk2"/>
                </a:solidFill>
              </a:defRPr>
            </a:lvl3pPr>
            <a:lvl4pPr marL="1828800" lvl="3" indent="-304800" algn="l">
              <a:lnSpc>
                <a:spcPct val="90000"/>
              </a:lnSpc>
              <a:spcBef>
                <a:spcPts val="400"/>
              </a:spcBef>
              <a:spcAft>
                <a:spcPts val="0"/>
              </a:spcAft>
              <a:buClr>
                <a:schemeClr val="dk2"/>
              </a:buClr>
              <a:buSzPts val="1200"/>
              <a:buChar char="•"/>
              <a:defRPr sz="1200">
                <a:solidFill>
                  <a:schemeClr val="dk2"/>
                </a:solidFill>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7" name="Google Shape;97;p71"/>
          <p:cNvSpPr txBox="1">
            <a:spLocks noGrp="1"/>
          </p:cNvSpPr>
          <p:nvPr>
            <p:ph type="body" idx="2"/>
          </p:nvPr>
        </p:nvSpPr>
        <p:spPr>
          <a:xfrm>
            <a:off x="1629145" y="4840184"/>
            <a:ext cx="5756400" cy="2643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0"/>
              </a:spcBef>
              <a:spcAft>
                <a:spcPts val="0"/>
              </a:spcAft>
              <a:buClr>
                <a:schemeClr val="dk1"/>
              </a:buClr>
              <a:buSzPts val="500"/>
              <a:buFont typeface="Calibri"/>
              <a:buNone/>
              <a:defRPr sz="500"/>
            </a:lvl1pPr>
            <a:lvl2pPr marL="914400" lvl="1" indent="-279400" algn="l">
              <a:lnSpc>
                <a:spcPct val="90000"/>
              </a:lnSpc>
              <a:spcBef>
                <a:spcPts val="400"/>
              </a:spcBef>
              <a:spcAft>
                <a:spcPts val="0"/>
              </a:spcAft>
              <a:buClr>
                <a:schemeClr val="dk1"/>
              </a:buClr>
              <a:buSzPts val="800"/>
              <a:buChar char="•"/>
              <a:defRPr sz="800"/>
            </a:lvl2pPr>
            <a:lvl3pPr marL="1371600" lvl="2" indent="-279400" algn="l">
              <a:lnSpc>
                <a:spcPct val="90000"/>
              </a:lnSpc>
              <a:spcBef>
                <a:spcPts val="400"/>
              </a:spcBef>
              <a:spcAft>
                <a:spcPts val="0"/>
              </a:spcAft>
              <a:buClr>
                <a:schemeClr val="dk1"/>
              </a:buClr>
              <a:buSzPts val="800"/>
              <a:buChar char="•"/>
              <a:defRPr sz="800"/>
            </a:lvl3pPr>
            <a:lvl4pPr marL="1828800" lvl="3" indent="-273050" algn="l">
              <a:lnSpc>
                <a:spcPct val="90000"/>
              </a:lnSpc>
              <a:spcBef>
                <a:spcPts val="400"/>
              </a:spcBef>
              <a:spcAft>
                <a:spcPts val="0"/>
              </a:spcAft>
              <a:buClr>
                <a:schemeClr val="dk1"/>
              </a:buClr>
              <a:buSzPts val="700"/>
              <a:buChar char="•"/>
              <a:defRPr sz="700"/>
            </a:lvl4pPr>
            <a:lvl5pPr marL="2286000" lvl="4" indent="-273050" algn="l">
              <a:lnSpc>
                <a:spcPct val="90000"/>
              </a:lnSpc>
              <a:spcBef>
                <a:spcPts val="400"/>
              </a:spcBef>
              <a:spcAft>
                <a:spcPts val="0"/>
              </a:spcAft>
              <a:buClr>
                <a:schemeClr val="dk1"/>
              </a:buClr>
              <a:buSzPts val="700"/>
              <a:buChar char="•"/>
              <a:defRPr sz="7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 name="Google Shape;98;p71"/>
          <p:cNvSpPr txBox="1"/>
          <p:nvPr/>
        </p:nvSpPr>
        <p:spPr>
          <a:xfrm>
            <a:off x="8588592" y="4875361"/>
            <a:ext cx="326700" cy="2097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sp>
        <p:nvSpPr>
          <p:cNvPr id="99" name="Google Shape;99;p71"/>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00"/>
        <p:cNvGrpSpPr/>
        <p:nvPr/>
      </p:nvGrpSpPr>
      <p:grpSpPr>
        <a:xfrm>
          <a:off x="0" y="0"/>
          <a:ext cx="0" cy="0"/>
          <a:chOff x="0" y="0"/>
          <a:chExt cx="0" cy="0"/>
        </a:xfrm>
      </p:grpSpPr>
      <p:sp>
        <p:nvSpPr>
          <p:cNvPr id="101" name="Google Shape;101;p72"/>
          <p:cNvSpPr txBox="1">
            <a:spLocks noGrp="1"/>
          </p:cNvSpPr>
          <p:nvPr>
            <p:ph type="body" idx="1"/>
          </p:nvPr>
        </p:nvSpPr>
        <p:spPr>
          <a:xfrm>
            <a:off x="1629145" y="4840184"/>
            <a:ext cx="2736300" cy="2643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0"/>
              </a:spcBef>
              <a:spcAft>
                <a:spcPts val="0"/>
              </a:spcAft>
              <a:buSzPts val="2100"/>
              <a:buFont typeface="Arial"/>
              <a:buNone/>
              <a:defRPr sz="525"/>
            </a:lvl1pPr>
            <a:lvl2pPr marL="914400" lvl="1" indent="-342900" algn="l">
              <a:lnSpc>
                <a:spcPct val="90000"/>
              </a:lnSpc>
              <a:spcBef>
                <a:spcPts val="400"/>
              </a:spcBef>
              <a:spcAft>
                <a:spcPts val="0"/>
              </a:spcAft>
              <a:buSzPts val="1800"/>
              <a:buChar char="•"/>
              <a:defRPr sz="788"/>
            </a:lvl2pPr>
            <a:lvl3pPr marL="1371600" lvl="2" indent="-323850" algn="l">
              <a:lnSpc>
                <a:spcPct val="90000"/>
              </a:lnSpc>
              <a:spcBef>
                <a:spcPts val="400"/>
              </a:spcBef>
              <a:spcAft>
                <a:spcPts val="0"/>
              </a:spcAft>
              <a:buSzPts val="1500"/>
              <a:buChar char="•"/>
              <a:defRPr sz="750"/>
            </a:lvl3pPr>
            <a:lvl4pPr marL="1828800" lvl="3" indent="-317500" algn="l">
              <a:lnSpc>
                <a:spcPct val="90000"/>
              </a:lnSpc>
              <a:spcBef>
                <a:spcPts val="400"/>
              </a:spcBef>
              <a:spcAft>
                <a:spcPts val="0"/>
              </a:spcAft>
              <a:buSzPts val="1400"/>
              <a:buChar char="•"/>
              <a:defRPr sz="675"/>
            </a:lvl4pPr>
            <a:lvl5pPr marL="2286000" lvl="4" indent="-317500" algn="l">
              <a:lnSpc>
                <a:spcPct val="90000"/>
              </a:lnSpc>
              <a:spcBef>
                <a:spcPts val="400"/>
              </a:spcBef>
              <a:spcAft>
                <a:spcPts val="0"/>
              </a:spcAft>
              <a:buSzPts val="1400"/>
              <a:buChar char="•"/>
              <a:defRPr sz="675"/>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02" name="Google Shape;102;p72"/>
          <p:cNvSpPr txBox="1">
            <a:spLocks noGrp="1"/>
          </p:cNvSpPr>
          <p:nvPr>
            <p:ph type="body" idx="2"/>
          </p:nvPr>
        </p:nvSpPr>
        <p:spPr>
          <a:xfrm>
            <a:off x="4550390" y="4840184"/>
            <a:ext cx="2736300" cy="2643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0"/>
              </a:spcBef>
              <a:spcAft>
                <a:spcPts val="0"/>
              </a:spcAft>
              <a:buSzPts val="2100"/>
              <a:buFont typeface="Arial"/>
              <a:buNone/>
              <a:defRPr sz="525"/>
            </a:lvl1pPr>
            <a:lvl2pPr marL="914400" lvl="1" indent="-342900" algn="l">
              <a:lnSpc>
                <a:spcPct val="90000"/>
              </a:lnSpc>
              <a:spcBef>
                <a:spcPts val="400"/>
              </a:spcBef>
              <a:spcAft>
                <a:spcPts val="0"/>
              </a:spcAft>
              <a:buSzPts val="1800"/>
              <a:buChar char="•"/>
              <a:defRPr sz="788"/>
            </a:lvl2pPr>
            <a:lvl3pPr marL="1371600" lvl="2" indent="-323850" algn="l">
              <a:lnSpc>
                <a:spcPct val="90000"/>
              </a:lnSpc>
              <a:spcBef>
                <a:spcPts val="400"/>
              </a:spcBef>
              <a:spcAft>
                <a:spcPts val="0"/>
              </a:spcAft>
              <a:buSzPts val="1500"/>
              <a:buChar char="•"/>
              <a:defRPr sz="750"/>
            </a:lvl3pPr>
            <a:lvl4pPr marL="1828800" lvl="3" indent="-317500" algn="l">
              <a:lnSpc>
                <a:spcPct val="90000"/>
              </a:lnSpc>
              <a:spcBef>
                <a:spcPts val="400"/>
              </a:spcBef>
              <a:spcAft>
                <a:spcPts val="0"/>
              </a:spcAft>
              <a:buSzPts val="1400"/>
              <a:buChar char="•"/>
              <a:defRPr sz="675"/>
            </a:lvl4pPr>
            <a:lvl5pPr marL="2286000" lvl="4" indent="-317500" algn="l">
              <a:lnSpc>
                <a:spcPct val="90000"/>
              </a:lnSpc>
              <a:spcBef>
                <a:spcPts val="400"/>
              </a:spcBef>
              <a:spcAft>
                <a:spcPts val="0"/>
              </a:spcAft>
              <a:buSzPts val="1400"/>
              <a:buChar char="•"/>
              <a:defRPr sz="675"/>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03" name="Google Shape;103;p72"/>
          <p:cNvSpPr txBox="1">
            <a:spLocks noGrp="1"/>
          </p:cNvSpPr>
          <p:nvPr>
            <p:ph type="title"/>
          </p:nvPr>
        </p:nvSpPr>
        <p:spPr>
          <a:xfrm>
            <a:off x="171450" y="181964"/>
            <a:ext cx="7886700" cy="416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sz="2100" b="1"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72"/>
          <p:cNvSpPr txBox="1">
            <a:spLocks noGrp="1"/>
          </p:cNvSpPr>
          <p:nvPr>
            <p:ph type="body" idx="3"/>
          </p:nvPr>
        </p:nvSpPr>
        <p:spPr>
          <a:xfrm>
            <a:off x="178594" y="807244"/>
            <a:ext cx="7886700" cy="6072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750"/>
              </a:spcBef>
              <a:spcAft>
                <a:spcPts val="0"/>
              </a:spcAft>
              <a:buClr>
                <a:schemeClr val="lt2"/>
              </a:buClr>
              <a:buSzPts val="2100"/>
              <a:buFont typeface="Times New Roman"/>
              <a:buChar char="›"/>
              <a:defRPr sz="1050">
                <a:solidFill>
                  <a:schemeClr val="lt2"/>
                </a:solidFill>
                <a:latin typeface="Arial"/>
                <a:ea typeface="Arial"/>
                <a:cs typeface="Arial"/>
                <a:sym typeface="Arial"/>
              </a:defRPr>
            </a:lvl1pPr>
            <a:lvl2pPr marL="914400" lvl="1" indent="-278637" algn="l">
              <a:lnSpc>
                <a:spcPct val="90000"/>
              </a:lnSpc>
              <a:spcBef>
                <a:spcPts val="450"/>
              </a:spcBef>
              <a:spcAft>
                <a:spcPts val="0"/>
              </a:spcAft>
              <a:buSzPts val="788"/>
              <a:buFont typeface="Noto Sans Symbols"/>
              <a:buChar char="▪"/>
              <a:defRPr sz="1050">
                <a:solidFill>
                  <a:schemeClr val="lt2"/>
                </a:solidFill>
                <a:latin typeface="Arial"/>
                <a:ea typeface="Arial"/>
                <a:cs typeface="Arial"/>
                <a:sym typeface="Arial"/>
              </a:defRPr>
            </a:lvl2pPr>
            <a:lvl3pPr marL="1371600" lvl="2" indent="-323850" algn="l">
              <a:lnSpc>
                <a:spcPct val="90000"/>
              </a:lnSpc>
              <a:spcBef>
                <a:spcPts val="450"/>
              </a:spcBef>
              <a:spcAft>
                <a:spcPts val="0"/>
              </a:spcAft>
              <a:buSzPts val="1500"/>
              <a:buFont typeface="Arial"/>
              <a:buAutoNum type="alphaLcParenR"/>
              <a:defRPr sz="1050">
                <a:solidFill>
                  <a:schemeClr val="lt2"/>
                </a:solidFill>
                <a:latin typeface="Arial"/>
                <a:ea typeface="Arial"/>
                <a:cs typeface="Arial"/>
                <a:sym typeface="Arial"/>
              </a:defRPr>
            </a:lvl3pPr>
            <a:lvl4pPr marL="1828800" lvl="3" indent="-317500" algn="l">
              <a:lnSpc>
                <a:spcPct val="90000"/>
              </a:lnSpc>
              <a:spcBef>
                <a:spcPts val="400"/>
              </a:spcBef>
              <a:spcAft>
                <a:spcPts val="0"/>
              </a:spcAft>
              <a:buSzPts val="1400"/>
              <a:buChar char="•"/>
              <a:defRPr sz="1200">
                <a:solidFill>
                  <a:schemeClr val="lt2"/>
                </a:solidFill>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05" name="Google Shape;105;p72"/>
          <p:cNvSpPr txBox="1"/>
          <p:nvPr/>
        </p:nvSpPr>
        <p:spPr>
          <a:xfrm>
            <a:off x="8588592" y="4875361"/>
            <a:ext cx="326700" cy="2097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788"/>
              <a:buFont typeface="Arial"/>
              <a:buNone/>
            </a:pPr>
            <a:fld id="{00000000-1234-1234-1234-123412341234}" type="slidenum">
              <a:rPr lang="en" sz="788"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06" name="Google Shape;106;p72"/>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73"/>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 name="Google Shape;109;p73"/>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10" name="Google Shape;110;p7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7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7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7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74"/>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6" name="Google Shape;116;p74"/>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7" name="Google Shape;117;p7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8" name="Google Shape;118;p74"/>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9" name="Google Shape;119;p7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0" name="Google Shape;120;p7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7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p7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7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7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7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7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7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7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1"/>
        <p:cNvGrpSpPr/>
        <p:nvPr/>
      </p:nvGrpSpPr>
      <p:grpSpPr>
        <a:xfrm>
          <a:off x="0" y="0"/>
          <a:ext cx="0" cy="0"/>
          <a:chOff x="0" y="0"/>
          <a:chExt cx="0" cy="0"/>
        </a:xfrm>
      </p:grpSpPr>
      <p:sp>
        <p:nvSpPr>
          <p:cNvPr id="132" name="Google Shape;132;p77"/>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77"/>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34" name="Google Shape;134;p77"/>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35" name="Google Shape;135;p7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7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7" name="Google Shape;137;p7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8"/>
        <p:cNvGrpSpPr/>
        <p:nvPr/>
      </p:nvGrpSpPr>
      <p:grpSpPr>
        <a:xfrm>
          <a:off x="0" y="0"/>
          <a:ext cx="0" cy="0"/>
          <a:chOff x="0" y="0"/>
          <a:chExt cx="0" cy="0"/>
        </a:xfrm>
      </p:grpSpPr>
      <p:sp>
        <p:nvSpPr>
          <p:cNvPr id="139" name="Google Shape;139;p78"/>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0" name="Google Shape;140;p78"/>
          <p:cNvSpPr>
            <a:spLocks noGrp="1"/>
          </p:cNvSpPr>
          <p:nvPr>
            <p:ph type="pic" idx="2"/>
          </p:nvPr>
        </p:nvSpPr>
        <p:spPr>
          <a:xfrm>
            <a:off x="3887391" y="740569"/>
            <a:ext cx="4629300" cy="3655200"/>
          </a:xfrm>
          <a:prstGeom prst="rect">
            <a:avLst/>
          </a:prstGeom>
          <a:noFill/>
          <a:ln>
            <a:noFill/>
          </a:ln>
        </p:spPr>
      </p:sp>
      <p:sp>
        <p:nvSpPr>
          <p:cNvPr id="141" name="Google Shape;141;p78"/>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42" name="Google Shape;142;p7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p7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p7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5"/>
        <p:cNvGrpSpPr/>
        <p:nvPr/>
      </p:nvGrpSpPr>
      <p:grpSpPr>
        <a:xfrm>
          <a:off x="0" y="0"/>
          <a:ext cx="0" cy="0"/>
          <a:chOff x="0" y="0"/>
          <a:chExt cx="0" cy="0"/>
        </a:xfrm>
      </p:grpSpPr>
      <p:sp>
        <p:nvSpPr>
          <p:cNvPr id="146" name="Google Shape;146;p7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79"/>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8" name="Google Shape;148;p7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7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0" name="Google Shape;150;p7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1"/>
        <p:cNvGrpSpPr/>
        <p:nvPr/>
      </p:nvGrpSpPr>
      <p:grpSpPr>
        <a:xfrm>
          <a:off x="0" y="0"/>
          <a:ext cx="0" cy="0"/>
          <a:chOff x="0" y="0"/>
          <a:chExt cx="0" cy="0"/>
        </a:xfrm>
      </p:grpSpPr>
      <p:sp>
        <p:nvSpPr>
          <p:cNvPr id="152" name="Google Shape;152;p80"/>
          <p:cNvSpPr txBox="1">
            <a:spLocks noGrp="1"/>
          </p:cNvSpPr>
          <p:nvPr>
            <p:ph type="title"/>
          </p:nvPr>
        </p:nvSpPr>
        <p:spPr>
          <a:xfrm rot="5400000">
            <a:off x="5350050" y="1467543"/>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3" name="Google Shape;153;p80"/>
          <p:cNvSpPr txBox="1">
            <a:spLocks noGrp="1"/>
          </p:cNvSpPr>
          <p:nvPr>
            <p:ph type="body" idx="1"/>
          </p:nvPr>
        </p:nvSpPr>
        <p:spPr>
          <a:xfrm rot="5400000">
            <a:off x="1349475" y="-447057"/>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 name="Google Shape;154;p8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8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6" name="Google Shape;156;p8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7"/>
        <p:cNvGrpSpPr/>
        <p:nvPr/>
      </p:nvGrpSpPr>
      <p:grpSpPr>
        <a:xfrm>
          <a:off x="0" y="0"/>
          <a:ext cx="0" cy="0"/>
          <a:chOff x="0" y="0"/>
          <a:chExt cx="0" cy="0"/>
        </a:xfrm>
      </p:grpSpPr>
      <p:sp>
        <p:nvSpPr>
          <p:cNvPr id="158" name="Google Shape;158;p81"/>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9" name="Google Shape;159;p81"/>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60" name="Google Shape;160;p81"/>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1"/>
        <p:cNvGrpSpPr/>
        <p:nvPr/>
      </p:nvGrpSpPr>
      <p:grpSpPr>
        <a:xfrm>
          <a:off x="0" y="0"/>
          <a:ext cx="0" cy="0"/>
          <a:chOff x="0" y="0"/>
          <a:chExt cx="0" cy="0"/>
        </a:xfrm>
      </p:grpSpPr>
      <p:sp>
        <p:nvSpPr>
          <p:cNvPr id="162" name="Google Shape;162;p8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3" name="Google Shape;163;p82"/>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82"/>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5" name="Google Shape;165;p8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6" name="Google Shape;166;p8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7" name="Google Shape;167;p8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2"/>
        <p:cNvGrpSpPr/>
        <p:nvPr/>
      </p:nvGrpSpPr>
      <p:grpSpPr>
        <a:xfrm>
          <a:off x="0" y="0"/>
          <a:ext cx="0" cy="0"/>
          <a:chOff x="0" y="0"/>
          <a:chExt cx="0" cy="0"/>
        </a:xfrm>
      </p:grpSpPr>
      <p:sp>
        <p:nvSpPr>
          <p:cNvPr id="173" name="Google Shape;173;g360a082257f_0_17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4" name="Google Shape;174;g360a082257f_0_17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5" name="Google Shape;175;g360a082257f_0_1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6"/>
        <p:cNvGrpSpPr/>
        <p:nvPr/>
      </p:nvGrpSpPr>
      <p:grpSpPr>
        <a:xfrm>
          <a:off x="0" y="0"/>
          <a:ext cx="0" cy="0"/>
          <a:chOff x="0" y="0"/>
          <a:chExt cx="0" cy="0"/>
        </a:xfrm>
      </p:grpSpPr>
      <p:sp>
        <p:nvSpPr>
          <p:cNvPr id="177" name="Google Shape;177;g360a082257f_0_1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8" name="Google Shape;178;g360a082257f_0_17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9" name="Google Shape;179;g360a082257f_0_1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0"/>
        <p:cNvGrpSpPr/>
        <p:nvPr/>
      </p:nvGrpSpPr>
      <p:grpSpPr>
        <a:xfrm>
          <a:off x="0" y="0"/>
          <a:ext cx="0" cy="0"/>
          <a:chOff x="0" y="0"/>
          <a:chExt cx="0" cy="0"/>
        </a:xfrm>
      </p:grpSpPr>
      <p:sp>
        <p:nvSpPr>
          <p:cNvPr id="181" name="Google Shape;181;g360a082257f_0_18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82" name="Google Shape;182;g360a082257f_0_1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3"/>
        <p:cNvGrpSpPr/>
        <p:nvPr/>
      </p:nvGrpSpPr>
      <p:grpSpPr>
        <a:xfrm>
          <a:off x="0" y="0"/>
          <a:ext cx="0" cy="0"/>
          <a:chOff x="0" y="0"/>
          <a:chExt cx="0" cy="0"/>
        </a:xfrm>
      </p:grpSpPr>
      <p:sp>
        <p:nvSpPr>
          <p:cNvPr id="184" name="Google Shape;184;g360a082257f_0_18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5" name="Google Shape;185;g360a082257f_0_18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6" name="Google Shape;186;g360a082257f_0_18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7" name="Google Shape;187;g360a082257f_0_1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sp>
        <p:nvSpPr>
          <p:cNvPr id="189" name="Google Shape;189;g360a082257f_0_19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0" name="Google Shape;190;g360a082257f_0_1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1"/>
        <p:cNvGrpSpPr/>
        <p:nvPr/>
      </p:nvGrpSpPr>
      <p:grpSpPr>
        <a:xfrm>
          <a:off x="0" y="0"/>
          <a:ext cx="0" cy="0"/>
          <a:chOff x="0" y="0"/>
          <a:chExt cx="0" cy="0"/>
        </a:xfrm>
      </p:grpSpPr>
      <p:sp>
        <p:nvSpPr>
          <p:cNvPr id="192" name="Google Shape;192;g360a082257f_0_19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93" name="Google Shape;193;g360a082257f_0_19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94" name="Google Shape;194;g360a082257f_0_1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5"/>
        <p:cNvGrpSpPr/>
        <p:nvPr/>
      </p:nvGrpSpPr>
      <p:grpSpPr>
        <a:xfrm>
          <a:off x="0" y="0"/>
          <a:ext cx="0" cy="0"/>
          <a:chOff x="0" y="0"/>
          <a:chExt cx="0" cy="0"/>
        </a:xfrm>
      </p:grpSpPr>
      <p:sp>
        <p:nvSpPr>
          <p:cNvPr id="196" name="Google Shape;196;g360a082257f_0_19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97" name="Google Shape;197;g360a082257f_0_1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8"/>
        <p:cNvGrpSpPr/>
        <p:nvPr/>
      </p:nvGrpSpPr>
      <p:grpSpPr>
        <a:xfrm>
          <a:off x="0" y="0"/>
          <a:ext cx="0" cy="0"/>
          <a:chOff x="0" y="0"/>
          <a:chExt cx="0" cy="0"/>
        </a:xfrm>
      </p:grpSpPr>
      <p:sp>
        <p:nvSpPr>
          <p:cNvPr id="199" name="Google Shape;199;g360a082257f_0_20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360a082257f_0_20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1" name="Google Shape;201;g360a082257f_0_20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2" name="Google Shape;202;g360a082257f_0_20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3" name="Google Shape;203;g360a082257f_0_20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4"/>
        <p:cNvGrpSpPr/>
        <p:nvPr/>
      </p:nvGrpSpPr>
      <p:grpSpPr>
        <a:xfrm>
          <a:off x="0" y="0"/>
          <a:ext cx="0" cy="0"/>
          <a:chOff x="0" y="0"/>
          <a:chExt cx="0" cy="0"/>
        </a:xfrm>
      </p:grpSpPr>
      <p:sp>
        <p:nvSpPr>
          <p:cNvPr id="205" name="Google Shape;205;g360a082257f_0_20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06" name="Google Shape;206;g360a082257f_0_2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7"/>
        <p:cNvGrpSpPr/>
        <p:nvPr/>
      </p:nvGrpSpPr>
      <p:grpSpPr>
        <a:xfrm>
          <a:off x="0" y="0"/>
          <a:ext cx="0" cy="0"/>
          <a:chOff x="0" y="0"/>
          <a:chExt cx="0" cy="0"/>
        </a:xfrm>
      </p:grpSpPr>
      <p:sp>
        <p:nvSpPr>
          <p:cNvPr id="208" name="Google Shape;208;g360a082257f_0_21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9" name="Google Shape;209;g360a082257f_0_21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10" name="Google Shape;210;g360a082257f_0_2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3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3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1"/>
        <p:cNvGrpSpPr/>
        <p:nvPr/>
      </p:nvGrpSpPr>
      <p:grpSpPr>
        <a:xfrm>
          <a:off x="0" y="0"/>
          <a:ext cx="0" cy="0"/>
          <a:chOff x="0" y="0"/>
          <a:chExt cx="0" cy="0"/>
        </a:xfrm>
      </p:grpSpPr>
      <p:sp>
        <p:nvSpPr>
          <p:cNvPr id="212" name="Google Shape;212;g360a082257f_0_2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3"/>
        <p:cNvGrpSpPr/>
        <p:nvPr/>
      </p:nvGrpSpPr>
      <p:grpSpPr>
        <a:xfrm>
          <a:off x="0" y="0"/>
          <a:ext cx="0" cy="0"/>
          <a:chOff x="0" y="0"/>
          <a:chExt cx="0" cy="0"/>
        </a:xfrm>
      </p:grpSpPr>
      <p:sp>
        <p:nvSpPr>
          <p:cNvPr id="214" name="Google Shape;214;g360a082257f_0_2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5" name="Google Shape;215;g360a082257f_0_2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216" name="Google Shape;216;g360a082257f_0_2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7" name="Google Shape;217;g360a082257f_0_2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18" name="Google Shape;218;g360a082257f_0_2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3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3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3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Google Shape;77;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3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9" name="Google Shape;79;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0" name="Google Shape;80;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68"/>
        <p:cNvGrpSpPr/>
        <p:nvPr/>
      </p:nvGrpSpPr>
      <p:grpSpPr>
        <a:xfrm>
          <a:off x="0" y="0"/>
          <a:ext cx="0" cy="0"/>
          <a:chOff x="0" y="0"/>
          <a:chExt cx="0" cy="0"/>
        </a:xfrm>
      </p:grpSpPr>
      <p:sp>
        <p:nvSpPr>
          <p:cNvPr id="169" name="Google Shape;169;g360a082257f_0_1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70" name="Google Shape;170;g360a082257f_0_17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71" name="Google Shape;171;g360a082257f_0_1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mailto:akissel@edvance.online"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6.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edvance.onlin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6.png"/><Relationship Id="rId2" Type="http://schemas.openxmlformats.org/officeDocument/2006/relationships/notesSlide" Target="../notesSlides/notesSlide8.xml"/><Relationship Id="rId16" Type="http://schemas.openxmlformats.org/officeDocument/2006/relationships/image" Target="../media/image30.png"/><Relationship Id="rId1" Type="http://schemas.openxmlformats.org/officeDocument/2006/relationships/slideLayout" Target="../slideLayouts/slideLayout3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2"/>
        <p:cNvGrpSpPr/>
        <p:nvPr/>
      </p:nvGrpSpPr>
      <p:grpSpPr>
        <a:xfrm>
          <a:off x="0" y="0"/>
          <a:ext cx="0" cy="0"/>
          <a:chOff x="0" y="0"/>
          <a:chExt cx="0" cy="0"/>
        </a:xfrm>
      </p:grpSpPr>
      <p:grpSp>
        <p:nvGrpSpPr>
          <p:cNvPr id="223" name="Google Shape;223;g35f2a11c179_0_200"/>
          <p:cNvGrpSpPr/>
          <p:nvPr/>
        </p:nvGrpSpPr>
        <p:grpSpPr>
          <a:xfrm>
            <a:off x="0" y="0"/>
            <a:ext cx="9144011" cy="5143501"/>
            <a:chOff x="-4" y="0"/>
            <a:chExt cx="9144011" cy="5143501"/>
          </a:xfrm>
        </p:grpSpPr>
        <p:pic>
          <p:nvPicPr>
            <p:cNvPr id="224" name="Google Shape;224;g35f2a11c179_0_200"/>
            <p:cNvPicPr preferRelativeResize="0"/>
            <p:nvPr/>
          </p:nvPicPr>
          <p:blipFill rotWithShape="1">
            <a:blip r:embed="rId3">
              <a:alphaModFix/>
            </a:blip>
            <a:srcRect/>
            <a:stretch/>
          </p:blipFill>
          <p:spPr>
            <a:xfrm>
              <a:off x="4014794" y="0"/>
              <a:ext cx="5129213" cy="5143500"/>
            </a:xfrm>
            <a:prstGeom prst="rect">
              <a:avLst/>
            </a:prstGeom>
            <a:noFill/>
            <a:ln>
              <a:noFill/>
            </a:ln>
          </p:spPr>
        </p:pic>
        <p:pic>
          <p:nvPicPr>
            <p:cNvPr id="225" name="Google Shape;225;g35f2a11c179_0_200"/>
            <p:cNvPicPr preferRelativeResize="0"/>
            <p:nvPr/>
          </p:nvPicPr>
          <p:blipFill rotWithShape="1">
            <a:blip r:embed="rId4">
              <a:alphaModFix/>
            </a:blip>
            <a:srcRect/>
            <a:stretch/>
          </p:blipFill>
          <p:spPr>
            <a:xfrm>
              <a:off x="-4" y="0"/>
              <a:ext cx="4498259" cy="5143501"/>
            </a:xfrm>
            <a:prstGeom prst="rect">
              <a:avLst/>
            </a:prstGeom>
            <a:noFill/>
            <a:ln>
              <a:noFill/>
            </a:ln>
          </p:spPr>
        </p:pic>
      </p:grpSp>
      <p:sp>
        <p:nvSpPr>
          <p:cNvPr id="226" name="Google Shape;226;g35f2a11c179_0_200"/>
          <p:cNvSpPr txBox="1">
            <a:spLocks noGrp="1"/>
          </p:cNvSpPr>
          <p:nvPr>
            <p:ph type="subTitle" idx="1"/>
          </p:nvPr>
        </p:nvSpPr>
        <p:spPr>
          <a:xfrm>
            <a:off x="311700" y="3064875"/>
            <a:ext cx="8520600" cy="792600"/>
          </a:xfrm>
          <a:prstGeom prst="rect">
            <a:avLst/>
          </a:prstGeom>
          <a:noFill/>
          <a:ln>
            <a:noFill/>
          </a:ln>
        </p:spPr>
        <p:txBody>
          <a:bodyPr spcFirstLastPara="1" wrap="square" lIns="91425" tIns="91425" rIns="91425" bIns="91425" anchor="t" anchorCtr="0">
            <a:normAutofit lnSpcReduction="10000"/>
          </a:bodyPr>
          <a:lstStyle/>
          <a:p>
            <a:pPr marL="0" lvl="0" indent="0" algn="ctr" rtl="0">
              <a:lnSpc>
                <a:spcPct val="100000"/>
              </a:lnSpc>
              <a:spcBef>
                <a:spcPts val="0"/>
              </a:spcBef>
              <a:spcAft>
                <a:spcPts val="0"/>
              </a:spcAft>
              <a:buSzPts val="935"/>
              <a:buNone/>
            </a:pPr>
            <a:r>
              <a:rPr lang="en" sz="2780">
                <a:solidFill>
                  <a:srgbClr val="FFFFFF"/>
                </a:solidFill>
                <a:latin typeface="Sen"/>
                <a:ea typeface="Sen"/>
                <a:cs typeface="Sen"/>
                <a:sym typeface="Sen"/>
              </a:rPr>
              <a:t>Making College Possible</a:t>
            </a:r>
          </a:p>
          <a:p>
            <a:pPr marL="0" lvl="0" indent="0" algn="ctr" rtl="0">
              <a:lnSpc>
                <a:spcPct val="100000"/>
              </a:lnSpc>
              <a:spcBef>
                <a:spcPts val="0"/>
              </a:spcBef>
              <a:spcAft>
                <a:spcPts val="0"/>
              </a:spcAft>
              <a:buSzPts val="935"/>
              <a:buNone/>
            </a:pPr>
            <a:r>
              <a:rPr lang="en-US" sz="1480">
                <a:solidFill>
                  <a:srgbClr val="FFFFFF"/>
                </a:solidFill>
                <a:latin typeface="Sen"/>
                <a:ea typeface="Sen"/>
                <a:cs typeface="Sen"/>
                <a:sym typeface="Sen"/>
              </a:rPr>
              <a:t>for more workers and their families</a:t>
            </a:r>
            <a:endParaRPr sz="1480">
              <a:solidFill>
                <a:srgbClr val="FFFFFF"/>
              </a:solidFill>
              <a:latin typeface="Sen"/>
              <a:ea typeface="Sen"/>
              <a:cs typeface="Sen"/>
              <a:sym typeface="Sen"/>
            </a:endParaRPr>
          </a:p>
        </p:txBody>
      </p:sp>
      <p:pic>
        <p:nvPicPr>
          <p:cNvPr id="227" name="Google Shape;227;g35f2a11c179_0_200"/>
          <p:cNvPicPr preferRelativeResize="0"/>
          <p:nvPr/>
        </p:nvPicPr>
        <p:blipFill rotWithShape="1">
          <a:blip r:embed="rId5">
            <a:alphaModFix/>
          </a:blip>
          <a:srcRect/>
          <a:stretch/>
        </p:blipFill>
        <p:spPr>
          <a:xfrm>
            <a:off x="1902847" y="1957400"/>
            <a:ext cx="5338300" cy="876725"/>
          </a:xfrm>
          <a:prstGeom prst="rect">
            <a:avLst/>
          </a:prstGeom>
          <a:noFill/>
          <a:ln>
            <a:noFill/>
          </a:ln>
        </p:spPr>
      </p:pic>
      <p:sp>
        <p:nvSpPr>
          <p:cNvPr id="3" name="TextBox 2">
            <a:extLst>
              <a:ext uri="{FF2B5EF4-FFF2-40B4-BE49-F238E27FC236}">
                <a16:creationId xmlns:a16="http://schemas.microsoft.com/office/drawing/2014/main" id="{4BCCA3C6-97FC-7565-6859-252D30F21FF6}"/>
              </a:ext>
            </a:extLst>
          </p:cNvPr>
          <p:cNvSpPr txBox="1"/>
          <p:nvPr/>
        </p:nvSpPr>
        <p:spPr>
          <a:xfrm>
            <a:off x="2234485" y="935442"/>
            <a:ext cx="4675030" cy="738664"/>
          </a:xfrm>
          <a:prstGeom prst="rect">
            <a:avLst/>
          </a:prstGeom>
          <a:noFill/>
        </p:spPr>
        <p:txBody>
          <a:bodyPr wrap="square">
            <a:spAutoFit/>
          </a:bodyPr>
          <a:lstStyle/>
          <a:p>
            <a:pPr marL="0" lvl="0" indent="0" algn="ctr" rtl="0">
              <a:lnSpc>
                <a:spcPct val="100000"/>
              </a:lnSpc>
              <a:spcBef>
                <a:spcPts val="0"/>
              </a:spcBef>
              <a:spcAft>
                <a:spcPts val="0"/>
              </a:spcAft>
              <a:buSzPts val="935"/>
              <a:buNone/>
            </a:pPr>
            <a:r>
              <a:rPr lang="en-US" sz="2800">
                <a:solidFill>
                  <a:srgbClr val="FFFFFF"/>
                </a:solidFill>
                <a:latin typeface="Sen"/>
                <a:ea typeface="Sen"/>
                <a:cs typeface="Sen"/>
                <a:sym typeface="Sen"/>
              </a:rPr>
              <a:t>Union College Benefit </a:t>
            </a:r>
          </a:p>
          <a:p>
            <a:pPr marL="0" lvl="0" indent="0" algn="ctr" rtl="0">
              <a:lnSpc>
                <a:spcPct val="100000"/>
              </a:lnSpc>
              <a:spcBef>
                <a:spcPts val="0"/>
              </a:spcBef>
              <a:spcAft>
                <a:spcPts val="0"/>
              </a:spcAft>
              <a:buSzPts val="935"/>
              <a:buNone/>
            </a:pPr>
            <a:r>
              <a:rPr lang="en-US" sz="1400" i="1">
                <a:solidFill>
                  <a:srgbClr val="FFFFFF"/>
                </a:solidFill>
                <a:latin typeface="Sen"/>
                <a:ea typeface="Sen"/>
                <a:cs typeface="Sen"/>
                <a:sym typeface="Sen"/>
              </a:rPr>
              <a:t>powered by </a:t>
            </a:r>
            <a:endParaRPr lang="en-US" sz="1000" i="1">
              <a:solidFill>
                <a:srgbClr val="FFFFFF"/>
              </a:solidFill>
              <a:latin typeface="Sen"/>
              <a:ea typeface="Sen"/>
              <a:cs typeface="Sen"/>
              <a:sym typeface="Se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8"/>
        <p:cNvGrpSpPr/>
        <p:nvPr/>
      </p:nvGrpSpPr>
      <p:grpSpPr>
        <a:xfrm>
          <a:off x="0" y="0"/>
          <a:ext cx="0" cy="0"/>
          <a:chOff x="0" y="0"/>
          <a:chExt cx="0" cy="0"/>
        </a:xfrm>
      </p:grpSpPr>
      <p:pic>
        <p:nvPicPr>
          <p:cNvPr id="439" name="Google Shape;439;p15"/>
          <p:cNvPicPr preferRelativeResize="0"/>
          <p:nvPr/>
        </p:nvPicPr>
        <p:blipFill rotWithShape="1">
          <a:blip r:embed="rId3">
            <a:alphaModFix/>
          </a:blip>
          <a:srcRect/>
          <a:stretch/>
        </p:blipFill>
        <p:spPr>
          <a:xfrm>
            <a:off x="7489000" y="221139"/>
            <a:ext cx="1395450" cy="227350"/>
          </a:xfrm>
          <a:prstGeom prst="rect">
            <a:avLst/>
          </a:prstGeom>
          <a:noFill/>
          <a:ln>
            <a:noFill/>
          </a:ln>
        </p:spPr>
      </p:pic>
      <p:sp>
        <p:nvSpPr>
          <p:cNvPr id="440" name="Google Shape;440;p15"/>
          <p:cNvSpPr txBox="1"/>
          <p:nvPr/>
        </p:nvSpPr>
        <p:spPr>
          <a:xfrm>
            <a:off x="207275" y="120025"/>
            <a:ext cx="71631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lt2"/>
                </a:solidFill>
                <a:latin typeface="Sen"/>
                <a:ea typeface="Sen"/>
                <a:cs typeface="Sen"/>
                <a:sym typeface="Sen"/>
              </a:rPr>
              <a:t>Union Leader Resources</a:t>
            </a:r>
            <a:endParaRPr sz="2400" b="1" i="0" u="none" strike="noStrike" cap="none">
              <a:solidFill>
                <a:schemeClr val="lt2"/>
              </a:solidFill>
              <a:latin typeface="Sen"/>
              <a:ea typeface="Sen"/>
              <a:cs typeface="Sen"/>
              <a:sym typeface="Sen"/>
            </a:endParaRPr>
          </a:p>
        </p:txBody>
      </p:sp>
      <p:sp>
        <p:nvSpPr>
          <p:cNvPr id="441" name="Google Shape;441;p15"/>
          <p:cNvSpPr txBox="1"/>
          <p:nvPr/>
        </p:nvSpPr>
        <p:spPr>
          <a:xfrm>
            <a:off x="856238" y="1617675"/>
            <a:ext cx="1897500" cy="33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2D7DAE"/>
                </a:solidFill>
                <a:latin typeface="Sen"/>
                <a:ea typeface="Sen"/>
                <a:cs typeface="Sen"/>
                <a:sym typeface="Sen"/>
              </a:rPr>
              <a:t>Leader Resource Page</a:t>
            </a:r>
            <a:endParaRPr sz="1000" b="1" i="0" u="none" strike="noStrike" cap="none">
              <a:solidFill>
                <a:srgbClr val="2D7DAE"/>
              </a:solidFill>
              <a:latin typeface="Sen"/>
              <a:ea typeface="Sen"/>
              <a:cs typeface="Sen"/>
              <a:sym typeface="Sen"/>
            </a:endParaRPr>
          </a:p>
        </p:txBody>
      </p:sp>
      <p:pic>
        <p:nvPicPr>
          <p:cNvPr id="442" name="Google Shape;442;p15"/>
          <p:cNvPicPr preferRelativeResize="0"/>
          <p:nvPr/>
        </p:nvPicPr>
        <p:blipFill rotWithShape="1">
          <a:blip r:embed="rId4">
            <a:alphaModFix/>
          </a:blip>
          <a:srcRect t="1660" b="45105"/>
          <a:stretch/>
        </p:blipFill>
        <p:spPr>
          <a:xfrm>
            <a:off x="435875" y="1922475"/>
            <a:ext cx="2642372" cy="2939474"/>
          </a:xfrm>
          <a:prstGeom prst="rect">
            <a:avLst/>
          </a:prstGeom>
          <a:noFill/>
          <a:ln w="9525" cap="flat" cmpd="sng">
            <a:solidFill>
              <a:schemeClr val="accent6"/>
            </a:solidFill>
            <a:prstDash val="solid"/>
            <a:round/>
            <a:headEnd type="none" w="sm" len="sm"/>
            <a:tailEnd type="none" w="sm" len="sm"/>
          </a:ln>
        </p:spPr>
      </p:pic>
      <p:pic>
        <p:nvPicPr>
          <p:cNvPr id="443" name="Google Shape;443;p15"/>
          <p:cNvPicPr preferRelativeResize="0"/>
          <p:nvPr/>
        </p:nvPicPr>
        <p:blipFill rotWithShape="1">
          <a:blip r:embed="rId5">
            <a:alphaModFix/>
          </a:blip>
          <a:srcRect l="1806" b="18207"/>
          <a:stretch/>
        </p:blipFill>
        <p:spPr>
          <a:xfrm>
            <a:off x="3521125" y="1922475"/>
            <a:ext cx="2442251" cy="2939474"/>
          </a:xfrm>
          <a:prstGeom prst="rect">
            <a:avLst/>
          </a:prstGeom>
          <a:noFill/>
          <a:ln w="9525" cap="flat" cmpd="sng">
            <a:solidFill>
              <a:schemeClr val="dk1"/>
            </a:solidFill>
            <a:prstDash val="solid"/>
            <a:round/>
            <a:headEnd type="none" w="sm" len="sm"/>
            <a:tailEnd type="none" w="sm" len="sm"/>
          </a:ln>
        </p:spPr>
      </p:pic>
      <p:sp>
        <p:nvSpPr>
          <p:cNvPr id="444" name="Google Shape;444;p15"/>
          <p:cNvSpPr txBox="1"/>
          <p:nvPr/>
        </p:nvSpPr>
        <p:spPr>
          <a:xfrm>
            <a:off x="3863051" y="1615440"/>
            <a:ext cx="1627800" cy="30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2D7DAE"/>
                </a:solidFill>
                <a:latin typeface="Sen"/>
                <a:ea typeface="Sen"/>
                <a:cs typeface="Sen"/>
                <a:sym typeface="Sen"/>
              </a:rPr>
              <a:t>Leader Toolkit</a:t>
            </a:r>
            <a:endParaRPr sz="1000" b="1" i="0" u="none" strike="noStrike" cap="none">
              <a:solidFill>
                <a:srgbClr val="2D7DAE"/>
              </a:solidFill>
              <a:latin typeface="Sen"/>
              <a:ea typeface="Sen"/>
              <a:cs typeface="Sen"/>
              <a:sym typeface="Sen"/>
            </a:endParaRPr>
          </a:p>
        </p:txBody>
      </p:sp>
      <p:sp>
        <p:nvSpPr>
          <p:cNvPr id="445" name="Google Shape;445;p15"/>
          <p:cNvSpPr/>
          <p:nvPr/>
        </p:nvSpPr>
        <p:spPr>
          <a:xfrm>
            <a:off x="2280462" y="778203"/>
            <a:ext cx="6863700" cy="804600"/>
          </a:xfrm>
          <a:prstGeom prst="rect">
            <a:avLst/>
          </a:prstGeom>
          <a:solidFill>
            <a:srgbClr val="B4CEDE">
              <a:alpha val="5333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5"/>
          <p:cNvSpPr/>
          <p:nvPr/>
        </p:nvSpPr>
        <p:spPr>
          <a:xfrm>
            <a:off x="-55051" y="739276"/>
            <a:ext cx="2335500" cy="802200"/>
          </a:xfrm>
          <a:prstGeom prst="rect">
            <a:avLst/>
          </a:prstGeom>
          <a:solidFill>
            <a:schemeClr val="accent2"/>
          </a:solidFill>
          <a:ln>
            <a:noFill/>
          </a:ln>
          <a:effectLst>
            <a:outerShdw blurRad="57150" dist="19050" dir="5400000" algn="bl" rotWithShape="0">
              <a:srgbClr val="000000">
                <a:alpha val="4901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5"/>
          <p:cNvSpPr txBox="1"/>
          <p:nvPr/>
        </p:nvSpPr>
        <p:spPr>
          <a:xfrm>
            <a:off x="2430650" y="872700"/>
            <a:ext cx="67134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Sen"/>
                <a:ea typeface="Sen"/>
                <a:cs typeface="Sen"/>
                <a:sym typeface="Sen"/>
              </a:rPr>
              <a:t>Increase awareness and maximize participation of the college programs at the leader-level to help with organizing and retainment.</a:t>
            </a:r>
            <a:endParaRPr sz="1900" b="0" i="0" u="none" strike="noStrike" cap="none">
              <a:solidFill>
                <a:schemeClr val="dk2"/>
              </a:solidFill>
              <a:latin typeface="Sen"/>
              <a:ea typeface="Sen"/>
              <a:cs typeface="Sen"/>
              <a:sym typeface="Sen"/>
            </a:endParaRPr>
          </a:p>
        </p:txBody>
      </p:sp>
      <p:sp>
        <p:nvSpPr>
          <p:cNvPr id="448" name="Google Shape;448;p15"/>
          <p:cNvSpPr txBox="1"/>
          <p:nvPr/>
        </p:nvSpPr>
        <p:spPr>
          <a:xfrm>
            <a:off x="67400" y="914400"/>
            <a:ext cx="22137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Sen"/>
                <a:ea typeface="Sen"/>
                <a:cs typeface="Sen"/>
                <a:sym typeface="Sen"/>
              </a:rPr>
              <a:t>Share the Benefit </a:t>
            </a:r>
            <a:endParaRPr sz="1800" b="1" i="0" u="none" strike="noStrike" cap="none">
              <a:solidFill>
                <a:srgbClr val="000000"/>
              </a:solidFill>
              <a:latin typeface="Arial"/>
              <a:ea typeface="Arial"/>
              <a:cs typeface="Arial"/>
              <a:sym typeface="Arial"/>
            </a:endParaRPr>
          </a:p>
        </p:txBody>
      </p:sp>
      <p:sp>
        <p:nvSpPr>
          <p:cNvPr id="449" name="Google Shape;449;p15"/>
          <p:cNvSpPr txBox="1"/>
          <p:nvPr/>
        </p:nvSpPr>
        <p:spPr>
          <a:xfrm>
            <a:off x="330675" y="3662525"/>
            <a:ext cx="29337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rgbClr val="000000"/>
              </a:buClr>
              <a:buSzPts val="1100"/>
              <a:buFont typeface="Arial"/>
              <a:buNone/>
            </a:pPr>
            <a:endParaRPr sz="1100" b="0" i="0" u="none" strike="noStrike" cap="none">
              <a:solidFill>
                <a:schemeClr val="accent6"/>
              </a:solidFill>
              <a:latin typeface="Sen"/>
              <a:ea typeface="Sen"/>
              <a:cs typeface="Sen"/>
              <a:sym typeface="Sen"/>
            </a:endParaRPr>
          </a:p>
        </p:txBody>
      </p:sp>
      <p:sp>
        <p:nvSpPr>
          <p:cNvPr id="450" name="Google Shape;45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10</a:t>
            </a:fld>
            <a:endParaRPr/>
          </a:p>
        </p:txBody>
      </p:sp>
      <p:pic>
        <p:nvPicPr>
          <p:cNvPr id="451" name="Google Shape;451;p15" title="Leader Form Union Plus.png"/>
          <p:cNvPicPr preferRelativeResize="0"/>
          <p:nvPr/>
        </p:nvPicPr>
        <p:blipFill rotWithShape="1">
          <a:blip r:embed="rId6">
            <a:alphaModFix/>
          </a:blip>
          <a:srcRect l="29218" r="24263" b="10746"/>
          <a:stretch/>
        </p:blipFill>
        <p:spPr>
          <a:xfrm>
            <a:off x="6310600" y="1956377"/>
            <a:ext cx="2335502" cy="25205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5"/>
        <p:cNvGrpSpPr/>
        <p:nvPr/>
      </p:nvGrpSpPr>
      <p:grpSpPr>
        <a:xfrm>
          <a:off x="0" y="0"/>
          <a:ext cx="0" cy="0"/>
          <a:chOff x="0" y="0"/>
          <a:chExt cx="0" cy="0"/>
        </a:xfrm>
      </p:grpSpPr>
      <p:grpSp>
        <p:nvGrpSpPr>
          <p:cNvPr id="456" name="Google Shape;456;p18"/>
          <p:cNvGrpSpPr/>
          <p:nvPr/>
        </p:nvGrpSpPr>
        <p:grpSpPr>
          <a:xfrm>
            <a:off x="-17" y="0"/>
            <a:ext cx="9144011" cy="5143501"/>
            <a:chOff x="-4" y="0"/>
            <a:chExt cx="9144011" cy="5143501"/>
          </a:xfrm>
        </p:grpSpPr>
        <p:pic>
          <p:nvPicPr>
            <p:cNvPr id="457" name="Google Shape;457;p18"/>
            <p:cNvPicPr preferRelativeResize="0"/>
            <p:nvPr/>
          </p:nvPicPr>
          <p:blipFill rotWithShape="1">
            <a:blip r:embed="rId3">
              <a:alphaModFix/>
            </a:blip>
            <a:srcRect/>
            <a:stretch/>
          </p:blipFill>
          <p:spPr>
            <a:xfrm>
              <a:off x="4014794" y="0"/>
              <a:ext cx="5129213" cy="5143500"/>
            </a:xfrm>
            <a:prstGeom prst="rect">
              <a:avLst/>
            </a:prstGeom>
            <a:noFill/>
            <a:ln>
              <a:noFill/>
            </a:ln>
          </p:spPr>
        </p:pic>
        <p:pic>
          <p:nvPicPr>
            <p:cNvPr id="458" name="Google Shape;458;p18"/>
            <p:cNvPicPr preferRelativeResize="0"/>
            <p:nvPr/>
          </p:nvPicPr>
          <p:blipFill rotWithShape="1">
            <a:blip r:embed="rId4">
              <a:alphaModFix/>
            </a:blip>
            <a:srcRect/>
            <a:stretch/>
          </p:blipFill>
          <p:spPr>
            <a:xfrm>
              <a:off x="-4" y="0"/>
              <a:ext cx="4498259" cy="5143501"/>
            </a:xfrm>
            <a:prstGeom prst="rect">
              <a:avLst/>
            </a:prstGeom>
            <a:noFill/>
            <a:ln>
              <a:noFill/>
            </a:ln>
          </p:spPr>
        </p:pic>
      </p:grpSp>
      <p:pic>
        <p:nvPicPr>
          <p:cNvPr id="459" name="Google Shape;459;p18"/>
          <p:cNvPicPr preferRelativeResize="0"/>
          <p:nvPr/>
        </p:nvPicPr>
        <p:blipFill rotWithShape="1">
          <a:blip r:embed="rId5">
            <a:alphaModFix/>
          </a:blip>
          <a:srcRect/>
          <a:stretch/>
        </p:blipFill>
        <p:spPr>
          <a:xfrm>
            <a:off x="2551438" y="751750"/>
            <a:ext cx="4348725" cy="714200"/>
          </a:xfrm>
          <a:prstGeom prst="rect">
            <a:avLst/>
          </a:prstGeom>
          <a:noFill/>
          <a:ln>
            <a:noFill/>
          </a:ln>
        </p:spPr>
      </p:pic>
      <p:sp>
        <p:nvSpPr>
          <p:cNvPr id="460" name="Google Shape;460;p18"/>
          <p:cNvSpPr txBox="1">
            <a:spLocks noGrp="1"/>
          </p:cNvSpPr>
          <p:nvPr>
            <p:ph type="subTitle" idx="1"/>
          </p:nvPr>
        </p:nvSpPr>
        <p:spPr>
          <a:xfrm>
            <a:off x="3067100" y="1726125"/>
            <a:ext cx="3317400" cy="1128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275"/>
              <a:buFont typeface="Arial"/>
              <a:buNone/>
            </a:pPr>
            <a:r>
              <a:rPr lang="en" sz="1925">
                <a:solidFill>
                  <a:srgbClr val="FFFFFF"/>
                </a:solidFill>
                <a:latin typeface="Sen"/>
                <a:ea typeface="Sen"/>
                <a:cs typeface="Sen"/>
                <a:sym typeface="Sen"/>
              </a:rPr>
              <a:t>Alecia Kissel</a:t>
            </a:r>
            <a:endParaRPr sz="1940">
              <a:solidFill>
                <a:srgbClr val="FFFFFF"/>
              </a:solidFill>
              <a:latin typeface="Sen"/>
              <a:ea typeface="Sen"/>
              <a:cs typeface="Sen"/>
              <a:sym typeface="Sen"/>
            </a:endParaRPr>
          </a:p>
          <a:p>
            <a:pPr marL="0" lvl="0" indent="0" algn="ctr" rtl="0">
              <a:lnSpc>
                <a:spcPct val="115000"/>
              </a:lnSpc>
              <a:spcBef>
                <a:spcPts val="0"/>
              </a:spcBef>
              <a:spcAft>
                <a:spcPts val="0"/>
              </a:spcAft>
              <a:buClr>
                <a:srgbClr val="000000"/>
              </a:buClr>
              <a:buSzPts val="275"/>
              <a:buFont typeface="Arial"/>
              <a:buNone/>
            </a:pPr>
            <a:r>
              <a:rPr lang="en" sz="1425">
                <a:solidFill>
                  <a:srgbClr val="FFFFFF"/>
                </a:solidFill>
                <a:latin typeface="Sen"/>
                <a:ea typeface="Sen"/>
                <a:cs typeface="Sen"/>
                <a:sym typeface="Sen"/>
              </a:rPr>
              <a:t>Senior Channel Manager</a:t>
            </a:r>
            <a:endParaRPr sz="1425">
              <a:solidFill>
                <a:srgbClr val="FFFFFF"/>
              </a:solidFill>
              <a:latin typeface="Sen"/>
              <a:ea typeface="Sen"/>
              <a:cs typeface="Sen"/>
              <a:sym typeface="Sen"/>
            </a:endParaRPr>
          </a:p>
          <a:p>
            <a:pPr marL="0" lvl="0" indent="0" algn="ctr" rtl="0">
              <a:lnSpc>
                <a:spcPct val="100000"/>
              </a:lnSpc>
              <a:spcBef>
                <a:spcPts val="0"/>
              </a:spcBef>
              <a:spcAft>
                <a:spcPts val="0"/>
              </a:spcAft>
              <a:buClr>
                <a:srgbClr val="000000"/>
              </a:buClr>
              <a:buSzPts val="275"/>
              <a:buFont typeface="Arial"/>
              <a:buNone/>
            </a:pPr>
            <a:endParaRPr sz="825">
              <a:solidFill>
                <a:srgbClr val="FFFFFF"/>
              </a:solidFill>
              <a:latin typeface="Sen"/>
              <a:ea typeface="Sen"/>
              <a:cs typeface="Sen"/>
              <a:sym typeface="Sen"/>
            </a:endParaRPr>
          </a:p>
          <a:p>
            <a:pPr marL="0" lvl="0" indent="0" algn="ctr" rtl="0">
              <a:lnSpc>
                <a:spcPct val="200000"/>
              </a:lnSpc>
              <a:spcBef>
                <a:spcPts val="0"/>
              </a:spcBef>
              <a:spcAft>
                <a:spcPts val="0"/>
              </a:spcAft>
              <a:buClr>
                <a:srgbClr val="000000"/>
              </a:buClr>
              <a:buSzPts val="275"/>
              <a:buFont typeface="Arial"/>
              <a:buNone/>
            </a:pPr>
            <a:r>
              <a:rPr lang="en" sz="1225" u="sng">
                <a:solidFill>
                  <a:srgbClr val="F3F9F8"/>
                </a:solidFill>
                <a:latin typeface="Sen"/>
                <a:ea typeface="Sen"/>
                <a:cs typeface="Sen"/>
                <a:sym typeface="Sen"/>
                <a:hlinkClick r:id="rId6">
                  <a:extLst>
                    <a:ext uri="{A12FA001-AC4F-418D-AE19-62706E023703}">
                      <ahyp:hlinkClr xmlns:ahyp="http://schemas.microsoft.com/office/drawing/2018/hyperlinkcolor" val="tx"/>
                    </a:ext>
                  </a:extLst>
                </a:hlinkClick>
              </a:rPr>
              <a:t>akissel@edvance.online</a:t>
            </a:r>
            <a:r>
              <a:rPr lang="en" sz="1225">
                <a:solidFill>
                  <a:srgbClr val="FFFFFF"/>
                </a:solidFill>
                <a:latin typeface="Sen"/>
                <a:ea typeface="Sen"/>
                <a:cs typeface="Sen"/>
                <a:sym typeface="Sen"/>
              </a:rPr>
              <a:t> | 404-507-6626</a:t>
            </a:r>
            <a:endParaRPr sz="1440">
              <a:solidFill>
                <a:srgbClr val="FFFFFF"/>
              </a:solidFill>
              <a:latin typeface="Sen"/>
              <a:ea typeface="Sen"/>
              <a:cs typeface="Sen"/>
              <a:sym typeface="Sen"/>
            </a:endParaRPr>
          </a:p>
        </p:txBody>
      </p:sp>
      <p:sp>
        <p:nvSpPr>
          <p:cNvPr id="461" name="Google Shape;461;p18"/>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62" name="Google Shape;462;p18"/>
          <p:cNvCxnSpPr/>
          <p:nvPr/>
        </p:nvCxnSpPr>
        <p:spPr>
          <a:xfrm>
            <a:off x="1605638" y="2962800"/>
            <a:ext cx="6240300" cy="0"/>
          </a:xfrm>
          <a:prstGeom prst="straightConnector1">
            <a:avLst/>
          </a:prstGeom>
          <a:noFill/>
          <a:ln w="9525" cap="flat" cmpd="sng">
            <a:solidFill>
              <a:srgbClr val="B4CEDE"/>
            </a:solidFill>
            <a:prstDash val="solid"/>
            <a:round/>
            <a:headEnd type="none" w="sm" len="sm"/>
            <a:tailEnd type="none" w="sm" len="sm"/>
          </a:ln>
        </p:spPr>
      </p:cxnSp>
      <p:pic>
        <p:nvPicPr>
          <p:cNvPr id="463" name="Google Shape;463;p18" title="Inquiry Form Union Plus.png"/>
          <p:cNvPicPr preferRelativeResize="0"/>
          <p:nvPr/>
        </p:nvPicPr>
        <p:blipFill>
          <a:blip r:embed="rId7">
            <a:alphaModFix/>
          </a:blip>
          <a:stretch>
            <a:fillRect/>
          </a:stretch>
        </p:blipFill>
        <p:spPr>
          <a:xfrm>
            <a:off x="2778763" y="3114600"/>
            <a:ext cx="3586450" cy="2017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9"/>
          <p:cNvSpPr txBox="1"/>
          <p:nvPr/>
        </p:nvSpPr>
        <p:spPr>
          <a:xfrm>
            <a:off x="152400" y="106950"/>
            <a:ext cx="91440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3B5354"/>
                </a:solidFill>
                <a:latin typeface="Sen"/>
                <a:ea typeface="Sen"/>
                <a:cs typeface="Sen"/>
                <a:sym typeface="Sen"/>
              </a:rPr>
              <a:t>Education Marketplace Academic Partners</a:t>
            </a:r>
            <a:endParaRPr sz="2800" b="1" i="0" u="none" strike="noStrike" cap="none">
              <a:solidFill>
                <a:srgbClr val="3B5354"/>
              </a:solidFill>
              <a:latin typeface="Sen"/>
              <a:ea typeface="Sen"/>
              <a:cs typeface="Sen"/>
              <a:sym typeface="Sen"/>
            </a:endParaRPr>
          </a:p>
        </p:txBody>
      </p:sp>
      <p:graphicFrame>
        <p:nvGraphicFramePr>
          <p:cNvPr id="469" name="Google Shape;469;p19"/>
          <p:cNvGraphicFramePr/>
          <p:nvPr/>
        </p:nvGraphicFramePr>
        <p:xfrm>
          <a:off x="152400" y="1143000"/>
          <a:ext cx="8820150" cy="1645205"/>
        </p:xfrm>
        <a:graphic>
          <a:graphicData uri="http://schemas.openxmlformats.org/drawingml/2006/table">
            <a:tbl>
              <a:tblPr>
                <a:noFill/>
                <a:tableStyleId>{B134B18D-06CE-4565-82F5-18EC59F8070D}</a:tableStyleId>
              </a:tblPr>
              <a:tblGrid>
                <a:gridCol w="1211450">
                  <a:extLst>
                    <a:ext uri="{9D8B030D-6E8A-4147-A177-3AD203B41FA5}">
                      <a16:colId xmlns:a16="http://schemas.microsoft.com/office/drawing/2014/main" val="20000"/>
                    </a:ext>
                  </a:extLst>
                </a:gridCol>
                <a:gridCol w="1316050">
                  <a:extLst>
                    <a:ext uri="{9D8B030D-6E8A-4147-A177-3AD203B41FA5}">
                      <a16:colId xmlns:a16="http://schemas.microsoft.com/office/drawing/2014/main" val="20001"/>
                    </a:ext>
                  </a:extLst>
                </a:gridCol>
                <a:gridCol w="1359425">
                  <a:extLst>
                    <a:ext uri="{9D8B030D-6E8A-4147-A177-3AD203B41FA5}">
                      <a16:colId xmlns:a16="http://schemas.microsoft.com/office/drawing/2014/main" val="20002"/>
                    </a:ext>
                  </a:extLst>
                </a:gridCol>
                <a:gridCol w="1202950">
                  <a:extLst>
                    <a:ext uri="{9D8B030D-6E8A-4147-A177-3AD203B41FA5}">
                      <a16:colId xmlns:a16="http://schemas.microsoft.com/office/drawing/2014/main" val="20003"/>
                    </a:ext>
                  </a:extLst>
                </a:gridCol>
                <a:gridCol w="1252850">
                  <a:extLst>
                    <a:ext uri="{9D8B030D-6E8A-4147-A177-3AD203B41FA5}">
                      <a16:colId xmlns:a16="http://schemas.microsoft.com/office/drawing/2014/main" val="20004"/>
                    </a:ext>
                  </a:extLst>
                </a:gridCol>
                <a:gridCol w="1196250">
                  <a:extLst>
                    <a:ext uri="{9D8B030D-6E8A-4147-A177-3AD203B41FA5}">
                      <a16:colId xmlns:a16="http://schemas.microsoft.com/office/drawing/2014/main" val="20005"/>
                    </a:ext>
                  </a:extLst>
                </a:gridCol>
                <a:gridCol w="1281175">
                  <a:extLst>
                    <a:ext uri="{9D8B030D-6E8A-4147-A177-3AD203B41FA5}">
                      <a16:colId xmlns:a16="http://schemas.microsoft.com/office/drawing/2014/main" val="20006"/>
                    </a:ext>
                  </a:extLst>
                </a:gridCol>
              </a:tblGrid>
              <a:tr h="497950">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u="none" strike="noStrike" cap="none">
                          <a:solidFill>
                            <a:srgbClr val="FFFFFF"/>
                          </a:solidFill>
                          <a:latin typeface="Sen"/>
                          <a:ea typeface="Sen"/>
                          <a:cs typeface="Sen"/>
                          <a:sym typeface="Sen"/>
                        </a:rPr>
                        <a:t>WWU</a:t>
                      </a:r>
                      <a:endParaRPr sz="800" b="1" u="none" strike="noStrike" cap="none">
                        <a:solidFill>
                          <a:srgbClr val="FFFFFF"/>
                        </a:solidFill>
                        <a:latin typeface="Sen"/>
                        <a:ea typeface="Sen"/>
                        <a:cs typeface="Sen"/>
                        <a:sym typeface="Sen"/>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u="none" strike="noStrike" cap="none">
                          <a:solidFill>
                            <a:srgbClr val="FFFFFF"/>
                          </a:solidFill>
                          <a:latin typeface="Sen"/>
                          <a:ea typeface="Sen"/>
                          <a:cs typeface="Sen"/>
                          <a:sym typeface="Sen"/>
                        </a:rPr>
                        <a:t>HERZING</a:t>
                      </a:r>
                      <a:endParaRPr sz="800" b="1" u="none" strike="noStrike" cap="none">
                        <a:solidFill>
                          <a:srgbClr val="FFFFFF"/>
                        </a:solidFill>
                        <a:latin typeface="Sen"/>
                        <a:ea typeface="Sen"/>
                        <a:cs typeface="Sen"/>
                        <a:sym typeface="Sen"/>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u="none" strike="noStrike" cap="none">
                          <a:solidFill>
                            <a:srgbClr val="FFFFFF"/>
                          </a:solidFill>
                          <a:latin typeface="Sen"/>
                          <a:ea typeface="Sen"/>
                          <a:cs typeface="Sen"/>
                          <a:sym typeface="Sen"/>
                        </a:rPr>
                        <a:t>TRINE</a:t>
                      </a:r>
                      <a:endParaRPr sz="800" b="1" u="none" strike="noStrike" cap="none">
                        <a:solidFill>
                          <a:srgbClr val="FFFFFF"/>
                        </a:solidFill>
                        <a:latin typeface="Sen"/>
                        <a:ea typeface="Sen"/>
                        <a:cs typeface="Sen"/>
                        <a:sym typeface="Sen"/>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u="none" strike="noStrike" cap="none">
                          <a:solidFill>
                            <a:srgbClr val="FFFFFF"/>
                          </a:solidFill>
                          <a:latin typeface="Sen"/>
                          <a:ea typeface="Sen"/>
                          <a:cs typeface="Sen"/>
                          <a:sym typeface="Sen"/>
                        </a:rPr>
                        <a:t>CAMBRIDGE</a:t>
                      </a:r>
                      <a:endParaRPr sz="800" b="1" u="none" strike="noStrike" cap="none">
                        <a:solidFill>
                          <a:srgbClr val="FFFFFF"/>
                        </a:solidFill>
                        <a:latin typeface="Sen"/>
                        <a:ea typeface="Sen"/>
                        <a:cs typeface="Sen"/>
                        <a:sym typeface="Sen"/>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u="none" strike="noStrike" cap="none">
                          <a:solidFill>
                            <a:srgbClr val="FFFFFF"/>
                          </a:solidFill>
                          <a:latin typeface="Sen"/>
                          <a:ea typeface="Sen"/>
                          <a:cs typeface="Sen"/>
                          <a:sym typeface="Sen"/>
                        </a:rPr>
                        <a:t>SOUTHEASTERN</a:t>
                      </a:r>
                      <a:endParaRPr sz="800" b="1" u="none" strike="noStrike" cap="none">
                        <a:solidFill>
                          <a:srgbClr val="FFFFFF"/>
                        </a:solidFill>
                        <a:latin typeface="Sen"/>
                        <a:ea typeface="Sen"/>
                        <a:cs typeface="Sen"/>
                        <a:sym typeface="Sen"/>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u="none" strike="noStrike" cap="none">
                          <a:solidFill>
                            <a:srgbClr val="FFFFFF"/>
                          </a:solidFill>
                          <a:latin typeface="Sen"/>
                          <a:ea typeface="Sen"/>
                          <a:cs typeface="Sen"/>
                          <a:sym typeface="Sen"/>
                        </a:rPr>
                        <a:t>CENTRAL CC</a:t>
                      </a:r>
                      <a:endParaRPr sz="800" b="1" u="none" strike="noStrike" cap="none">
                        <a:solidFill>
                          <a:srgbClr val="FFFFFF"/>
                        </a:solidFill>
                        <a:latin typeface="Sen"/>
                        <a:ea typeface="Sen"/>
                        <a:cs typeface="Sen"/>
                        <a:sym typeface="Sen"/>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224525">
                <a:tc>
                  <a:txBody>
                    <a:bodyPr/>
                    <a:lstStyle/>
                    <a:p>
                      <a:pPr marL="0" marR="0" lvl="0" indent="0" algn="l" rtl="0">
                        <a:lnSpc>
                          <a:spcPct val="100000"/>
                        </a:lnSpc>
                        <a:spcBef>
                          <a:spcPts val="0"/>
                        </a:spcBef>
                        <a:spcAft>
                          <a:spcPts val="0"/>
                        </a:spcAft>
                        <a:buClr>
                          <a:srgbClr val="000000"/>
                        </a:buClr>
                        <a:buSzPts val="650"/>
                        <a:buFont typeface="Arial"/>
                        <a:buNone/>
                      </a:pPr>
                      <a:r>
                        <a:rPr lang="en" sz="650" b="1" u="none" strike="noStrike" cap="none">
                          <a:latin typeface="Sen"/>
                          <a:ea typeface="Sen"/>
                          <a:cs typeface="Sen"/>
                          <a:sym typeface="Sen"/>
                        </a:rPr>
                        <a:t>Accreditation</a:t>
                      </a:r>
                      <a:endParaRPr sz="650" b="1"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650"/>
                        <a:buFont typeface="Arial"/>
                        <a:buNone/>
                      </a:pPr>
                      <a:r>
                        <a:rPr lang="en" sz="800" u="none" strike="noStrike" cap="none">
                          <a:latin typeface="Sen"/>
                          <a:ea typeface="Sen"/>
                          <a:cs typeface="Sen"/>
                          <a:sym typeface="Sen"/>
                        </a:rPr>
                        <a:t>HLC</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650"/>
                        <a:buFont typeface="Arial"/>
                        <a:buNone/>
                      </a:pPr>
                      <a:r>
                        <a:rPr lang="en" sz="800" u="none" strike="noStrike" cap="none">
                          <a:latin typeface="Sen"/>
                          <a:ea typeface="Sen"/>
                          <a:cs typeface="Sen"/>
                          <a:sym typeface="Sen"/>
                        </a:rPr>
                        <a:t>HLC</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650"/>
                        <a:buFont typeface="Arial"/>
                        <a:buNone/>
                      </a:pPr>
                      <a:r>
                        <a:rPr lang="en" sz="800" u="none" strike="noStrike" cap="none">
                          <a:latin typeface="Sen"/>
                          <a:ea typeface="Sen"/>
                          <a:cs typeface="Sen"/>
                          <a:sym typeface="Sen"/>
                        </a:rPr>
                        <a:t>HLC</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650"/>
                        <a:buFont typeface="Arial"/>
                        <a:buNone/>
                      </a:pPr>
                      <a:r>
                        <a:rPr lang="en" sz="800" u="none" strike="noStrike" cap="none">
                          <a:latin typeface="Sen"/>
                          <a:ea typeface="Sen"/>
                          <a:cs typeface="Sen"/>
                          <a:sym typeface="Sen"/>
                        </a:rPr>
                        <a:t>NECHE</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650"/>
                        <a:buFont typeface="Arial"/>
                        <a:buNone/>
                      </a:pPr>
                      <a:r>
                        <a:rPr lang="en" sz="800" u="none" strike="noStrike" cap="none">
                          <a:latin typeface="Sen"/>
                          <a:ea typeface="Sen"/>
                          <a:cs typeface="Sen"/>
                          <a:sym typeface="Sen"/>
                        </a:rPr>
                        <a:t>SACSCOC</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rgbClr val="000000"/>
                        </a:buClr>
                        <a:buSzPts val="650"/>
                        <a:buFont typeface="Arial"/>
                        <a:buNone/>
                      </a:pPr>
                      <a:r>
                        <a:rPr lang="en" sz="800" u="none" strike="noStrike" cap="none">
                          <a:latin typeface="Sen"/>
                          <a:ea typeface="Sen"/>
                          <a:cs typeface="Sen"/>
                          <a:sym typeface="Sen"/>
                        </a:rPr>
                        <a:t>HLC</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217525">
                <a:tc>
                  <a:txBody>
                    <a:bodyPr/>
                    <a:lstStyle/>
                    <a:p>
                      <a:pPr marL="0" marR="0" lvl="0" indent="0" algn="l" rtl="0">
                        <a:lnSpc>
                          <a:spcPct val="100000"/>
                        </a:lnSpc>
                        <a:spcBef>
                          <a:spcPts val="0"/>
                        </a:spcBef>
                        <a:spcAft>
                          <a:spcPts val="0"/>
                        </a:spcAft>
                        <a:buClr>
                          <a:srgbClr val="000000"/>
                        </a:buClr>
                        <a:buSzPts val="650"/>
                        <a:buFont typeface="Arial"/>
                        <a:buNone/>
                      </a:pPr>
                      <a:r>
                        <a:rPr lang="en" sz="650" b="1" u="none" strike="noStrike" cap="none">
                          <a:latin typeface="Sen"/>
                          <a:ea typeface="Sen"/>
                          <a:cs typeface="Sen"/>
                          <a:sym typeface="Sen"/>
                        </a:rPr>
                        <a:t>Public/Private</a:t>
                      </a:r>
                      <a:endParaRPr sz="650" b="1"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50"/>
                        <a:buFont typeface="Arial"/>
                        <a:buNone/>
                      </a:pPr>
                      <a:r>
                        <a:rPr lang="en" sz="800" u="none" strike="noStrike" cap="none">
                          <a:latin typeface="Sen"/>
                          <a:ea typeface="Sen"/>
                          <a:cs typeface="Sen"/>
                          <a:sym typeface="Sen"/>
                        </a:rPr>
                        <a:t>Private/Nonprofit</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50"/>
                        <a:buFont typeface="Arial"/>
                        <a:buNone/>
                      </a:pPr>
                      <a:r>
                        <a:rPr lang="en" sz="800" u="none" strike="noStrike" cap="none">
                          <a:latin typeface="Sen"/>
                          <a:ea typeface="Sen"/>
                          <a:cs typeface="Sen"/>
                          <a:sym typeface="Sen"/>
                        </a:rPr>
                        <a:t>Private/Nonprofit</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50"/>
                        <a:buFont typeface="Arial"/>
                        <a:buNone/>
                      </a:pPr>
                      <a:r>
                        <a:rPr lang="en" sz="800" u="none" strike="noStrike" cap="none">
                          <a:latin typeface="Sen"/>
                          <a:ea typeface="Sen"/>
                          <a:cs typeface="Sen"/>
                          <a:sym typeface="Sen"/>
                        </a:rPr>
                        <a:t>Private/Nonprofit</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50"/>
                        <a:buFont typeface="Arial"/>
                        <a:buNone/>
                      </a:pPr>
                      <a:r>
                        <a:rPr lang="en" sz="800" u="none" strike="noStrike" cap="none">
                          <a:latin typeface="Sen"/>
                          <a:ea typeface="Sen"/>
                          <a:cs typeface="Sen"/>
                          <a:sym typeface="Sen"/>
                        </a:rPr>
                        <a:t>Private/Nonprofit</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50"/>
                        <a:buFont typeface="Arial"/>
                        <a:buNone/>
                      </a:pPr>
                      <a:r>
                        <a:rPr lang="en" sz="800" u="none" strike="noStrike" cap="none">
                          <a:latin typeface="Sen"/>
                          <a:ea typeface="Sen"/>
                          <a:cs typeface="Sen"/>
                          <a:sym typeface="Sen"/>
                        </a:rPr>
                        <a:t>Private/Nonprofit</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650"/>
                        <a:buFont typeface="Arial"/>
                        <a:buNone/>
                      </a:pPr>
                      <a:r>
                        <a:rPr lang="en" sz="800" u="none" strike="noStrike" cap="none">
                          <a:latin typeface="Sen"/>
                          <a:ea typeface="Sen"/>
                          <a:cs typeface="Sen"/>
                          <a:sym typeface="Sen"/>
                        </a:rPr>
                        <a:t>Public</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17525">
                <a:tc>
                  <a:txBody>
                    <a:bodyPr/>
                    <a:lstStyle/>
                    <a:p>
                      <a:pPr marL="0" marR="0" lvl="0" indent="0" algn="l" rtl="0">
                        <a:lnSpc>
                          <a:spcPct val="100000"/>
                        </a:lnSpc>
                        <a:spcBef>
                          <a:spcPts val="0"/>
                        </a:spcBef>
                        <a:spcAft>
                          <a:spcPts val="0"/>
                        </a:spcAft>
                        <a:buClr>
                          <a:srgbClr val="000000"/>
                        </a:buClr>
                        <a:buSzPts val="650"/>
                        <a:buFont typeface="Arial"/>
                        <a:buNone/>
                      </a:pPr>
                      <a:r>
                        <a:rPr lang="en" sz="650" b="1" u="none" strike="noStrike" cap="none">
                          <a:latin typeface="Sen"/>
                          <a:ea typeface="Sen"/>
                          <a:cs typeface="Sen"/>
                          <a:sym typeface="Sen"/>
                        </a:rPr>
                        <a:t>2 Year / 4 Year</a:t>
                      </a:r>
                      <a:endParaRPr sz="650" b="1"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650"/>
                        <a:buFont typeface="Arial"/>
                        <a:buNone/>
                      </a:pPr>
                      <a:r>
                        <a:rPr lang="en" sz="800" u="none" strike="noStrike" cap="none">
                          <a:latin typeface="Sen"/>
                          <a:ea typeface="Sen"/>
                          <a:cs typeface="Sen"/>
                          <a:sym typeface="Sen"/>
                        </a:rPr>
                        <a:t>4-Year</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650"/>
                        <a:buFont typeface="Arial"/>
                        <a:buNone/>
                      </a:pPr>
                      <a:r>
                        <a:rPr lang="en" sz="800" u="none" strike="noStrike" cap="none">
                          <a:latin typeface="Sen"/>
                          <a:ea typeface="Sen"/>
                          <a:cs typeface="Sen"/>
                          <a:sym typeface="Sen"/>
                        </a:rPr>
                        <a:t>4-Year</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650"/>
                        <a:buFont typeface="Arial"/>
                        <a:buNone/>
                      </a:pPr>
                      <a:r>
                        <a:rPr lang="en" sz="800" u="none" strike="noStrike" cap="none">
                          <a:latin typeface="Sen"/>
                          <a:ea typeface="Sen"/>
                          <a:cs typeface="Sen"/>
                          <a:sym typeface="Sen"/>
                        </a:rPr>
                        <a:t>4-Year</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650"/>
                        <a:buFont typeface="Arial"/>
                        <a:buNone/>
                      </a:pPr>
                      <a:r>
                        <a:rPr lang="en" sz="800" u="none" strike="noStrike" cap="none">
                          <a:latin typeface="Sen"/>
                          <a:ea typeface="Sen"/>
                          <a:cs typeface="Sen"/>
                          <a:sym typeface="Sen"/>
                        </a:rPr>
                        <a:t>4-Year</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650"/>
                        <a:buFont typeface="Arial"/>
                        <a:buNone/>
                      </a:pPr>
                      <a:r>
                        <a:rPr lang="en" sz="800" u="none" strike="noStrike" cap="none">
                          <a:latin typeface="Sen"/>
                          <a:ea typeface="Sen"/>
                          <a:cs typeface="Sen"/>
                          <a:sym typeface="Sen"/>
                        </a:rPr>
                        <a:t>4-Year</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rgbClr val="000000"/>
                        </a:buClr>
                        <a:buSzPts val="650"/>
                        <a:buFont typeface="Arial"/>
                        <a:buNone/>
                      </a:pPr>
                      <a:r>
                        <a:rPr lang="en" sz="800" u="none" strike="noStrike" cap="none">
                          <a:latin typeface="Sen"/>
                          <a:ea typeface="Sen"/>
                          <a:cs typeface="Sen"/>
                          <a:sym typeface="Sen"/>
                        </a:rPr>
                        <a:t>2-Year</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217525">
                <a:tc>
                  <a:txBody>
                    <a:bodyPr/>
                    <a:lstStyle/>
                    <a:p>
                      <a:pPr marL="0" marR="0" lvl="0" indent="0" algn="l" rtl="0">
                        <a:lnSpc>
                          <a:spcPct val="100000"/>
                        </a:lnSpc>
                        <a:spcBef>
                          <a:spcPts val="0"/>
                        </a:spcBef>
                        <a:spcAft>
                          <a:spcPts val="0"/>
                        </a:spcAft>
                        <a:buClr>
                          <a:srgbClr val="000000"/>
                        </a:buClr>
                        <a:buSzPts val="650"/>
                        <a:buFont typeface="Arial"/>
                        <a:buNone/>
                      </a:pPr>
                      <a:r>
                        <a:rPr lang="en" sz="650" b="1" u="none" strike="noStrike" cap="none">
                          <a:latin typeface="Sen"/>
                          <a:ea typeface="Sen"/>
                          <a:cs typeface="Sen"/>
                          <a:sym typeface="Sen"/>
                        </a:rPr>
                        <a:t>Location</a:t>
                      </a:r>
                      <a:endParaRPr sz="650" b="1"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50"/>
                        <a:buFont typeface="Arial"/>
                        <a:buNone/>
                      </a:pPr>
                      <a:r>
                        <a:rPr lang="en" sz="800" u="none" strike="noStrike" cap="none">
                          <a:latin typeface="Sen"/>
                          <a:ea typeface="Sen"/>
                          <a:cs typeface="Sen"/>
                          <a:sym typeface="Sen"/>
                        </a:rPr>
                        <a:t>MO</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50"/>
                        <a:buFont typeface="Arial"/>
                        <a:buNone/>
                      </a:pPr>
                      <a:r>
                        <a:rPr lang="en" sz="800" u="none" strike="noStrike" cap="none">
                          <a:latin typeface="Sen"/>
                          <a:ea typeface="Sen"/>
                          <a:cs typeface="Sen"/>
                          <a:sym typeface="Sen"/>
                        </a:rPr>
                        <a:t>AL, FL, GA, LA, MO, OH, TN, WI</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50"/>
                        <a:buFont typeface="Arial"/>
                        <a:buNone/>
                      </a:pPr>
                      <a:r>
                        <a:rPr lang="en" sz="800" u="none" strike="noStrike" cap="none">
                          <a:latin typeface="Sen"/>
                          <a:ea typeface="Sen"/>
                          <a:cs typeface="Sen"/>
                          <a:sym typeface="Sen"/>
                        </a:rPr>
                        <a:t>IN, MI, AZ</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50"/>
                        <a:buFont typeface="Arial"/>
                        <a:buNone/>
                      </a:pPr>
                      <a:r>
                        <a:rPr lang="en" sz="800" u="none" strike="noStrike" cap="none">
                          <a:latin typeface="Sen"/>
                          <a:ea typeface="Sen"/>
                          <a:cs typeface="Sen"/>
                          <a:sym typeface="Sen"/>
                        </a:rPr>
                        <a:t>MA, CA, PR</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50"/>
                        <a:buFont typeface="Arial"/>
                        <a:buNone/>
                      </a:pPr>
                      <a:r>
                        <a:rPr lang="en" sz="800" u="none" strike="noStrike" cap="none">
                          <a:latin typeface="Sen"/>
                          <a:ea typeface="Sen"/>
                          <a:cs typeface="Sen"/>
                          <a:sym typeface="Sen"/>
                        </a:rPr>
                        <a:t>FL</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650"/>
                        <a:buFont typeface="Arial"/>
                        <a:buNone/>
                      </a:pPr>
                      <a:r>
                        <a:rPr lang="en" sz="800" u="none" strike="noStrike" cap="none">
                          <a:latin typeface="Sen"/>
                          <a:ea typeface="Sen"/>
                          <a:cs typeface="Sen"/>
                          <a:sym typeface="Sen"/>
                        </a:rPr>
                        <a:t>NE</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17525">
                <a:tc>
                  <a:txBody>
                    <a:bodyPr/>
                    <a:lstStyle/>
                    <a:p>
                      <a:pPr marL="0" marR="0" lvl="0" indent="0" algn="l" rtl="0">
                        <a:lnSpc>
                          <a:spcPct val="100000"/>
                        </a:lnSpc>
                        <a:spcBef>
                          <a:spcPts val="0"/>
                        </a:spcBef>
                        <a:spcAft>
                          <a:spcPts val="0"/>
                        </a:spcAft>
                        <a:buClr>
                          <a:srgbClr val="000000"/>
                        </a:buClr>
                        <a:buSzPts val="650"/>
                        <a:buFont typeface="Arial"/>
                        <a:buNone/>
                      </a:pPr>
                      <a:r>
                        <a:rPr lang="en" sz="650" b="1" u="none" strike="noStrike" cap="none">
                          <a:latin typeface="Sen"/>
                          <a:ea typeface="Sen"/>
                          <a:cs typeface="Sen"/>
                          <a:sym typeface="Sen"/>
                        </a:rPr>
                        <a:t>Programs Offered</a:t>
                      </a:r>
                      <a:endParaRPr sz="650" b="1"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latin typeface="Sen"/>
                          <a:ea typeface="Sen"/>
                          <a:cs typeface="Sen"/>
                          <a:sym typeface="Sen"/>
                        </a:rPr>
                        <a:t>AA, BA, Certs, Masters, PhD</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 sz="800" u="none" strike="noStrike" cap="none">
                          <a:solidFill>
                            <a:schemeClr val="dk1"/>
                          </a:solidFill>
                          <a:latin typeface="Sen"/>
                          <a:ea typeface="Sen"/>
                          <a:cs typeface="Sen"/>
                          <a:sym typeface="Sen"/>
                        </a:rPr>
                        <a:t>AA, BA, Certs, Masters</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 sz="800" u="none" strike="noStrike" cap="none">
                          <a:solidFill>
                            <a:schemeClr val="dk1"/>
                          </a:solidFill>
                          <a:latin typeface="Sen"/>
                          <a:ea typeface="Sen"/>
                          <a:cs typeface="Sen"/>
                          <a:sym typeface="Sen"/>
                        </a:rPr>
                        <a:t>AA, BA, Certs, Masters</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 sz="800" u="none" strike="noStrike" cap="none">
                          <a:solidFill>
                            <a:schemeClr val="dk1"/>
                          </a:solidFill>
                          <a:latin typeface="Sen"/>
                          <a:ea typeface="Sen"/>
                          <a:cs typeface="Sen"/>
                          <a:sym typeface="Sen"/>
                        </a:rPr>
                        <a:t>AA, BA, Certs, Masters</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 sz="800" u="none" strike="noStrike" cap="none">
                          <a:solidFill>
                            <a:schemeClr val="dk1"/>
                          </a:solidFill>
                          <a:latin typeface="Sen"/>
                          <a:ea typeface="Sen"/>
                          <a:cs typeface="Sen"/>
                          <a:sym typeface="Sen"/>
                        </a:rPr>
                        <a:t>AA, BA, Certs</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latin typeface="Sen"/>
                          <a:ea typeface="Sen"/>
                          <a:cs typeface="Sen"/>
                          <a:sym typeface="Sen"/>
                        </a:rPr>
                        <a:t>AA, Certs, Diploma</a:t>
                      </a:r>
                      <a:endParaRPr sz="800" u="none" strike="noStrike" cap="none">
                        <a:latin typeface="Sen"/>
                        <a:ea typeface="Sen"/>
                        <a:cs typeface="Sen"/>
                        <a:sym typeface="Sen"/>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bl>
          </a:graphicData>
        </a:graphic>
      </p:graphicFrame>
      <p:pic>
        <p:nvPicPr>
          <p:cNvPr id="470" name="Google Shape;470;p19"/>
          <p:cNvPicPr preferRelativeResize="0"/>
          <p:nvPr/>
        </p:nvPicPr>
        <p:blipFill rotWithShape="1">
          <a:blip r:embed="rId3">
            <a:alphaModFix/>
          </a:blip>
          <a:srcRect/>
          <a:stretch/>
        </p:blipFill>
        <p:spPr>
          <a:xfrm>
            <a:off x="245963" y="1311525"/>
            <a:ext cx="982300" cy="160024"/>
          </a:xfrm>
          <a:prstGeom prst="rect">
            <a:avLst/>
          </a:prstGeom>
          <a:noFill/>
          <a:ln>
            <a:noFill/>
          </a:ln>
        </p:spPr>
      </p:pic>
      <p:sp>
        <p:nvSpPr>
          <p:cNvPr id="471" name="Google Shape;471;p19"/>
          <p:cNvSpPr txBox="1"/>
          <p:nvPr/>
        </p:nvSpPr>
        <p:spPr>
          <a:xfrm>
            <a:off x="3278851" y="4835700"/>
            <a:ext cx="2586300" cy="307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434343"/>
                </a:solidFill>
                <a:latin typeface="Lato"/>
                <a:ea typeface="Lato"/>
                <a:cs typeface="Lato"/>
                <a:sym typeface="Lato"/>
              </a:rPr>
              <a:t>CONFIDENTIAL | EDVANCE | 2025</a:t>
            </a:r>
            <a:endParaRPr sz="800" b="0" i="0" u="none" strike="noStrike" cap="none">
              <a:solidFill>
                <a:srgbClr val="434343"/>
              </a:solidFill>
              <a:latin typeface="Lato"/>
              <a:ea typeface="Lato"/>
              <a:cs typeface="Lato"/>
              <a:sym typeface="Lato"/>
            </a:endParaRPr>
          </a:p>
        </p:txBody>
      </p:sp>
      <p:pic>
        <p:nvPicPr>
          <p:cNvPr id="472" name="Google Shape;472;p19"/>
          <p:cNvPicPr preferRelativeResize="0"/>
          <p:nvPr/>
        </p:nvPicPr>
        <p:blipFill rotWithShape="1">
          <a:blip r:embed="rId4">
            <a:alphaModFix/>
          </a:blip>
          <a:srcRect/>
          <a:stretch/>
        </p:blipFill>
        <p:spPr>
          <a:xfrm>
            <a:off x="6785671" y="1182009"/>
            <a:ext cx="646346" cy="419075"/>
          </a:xfrm>
          <a:prstGeom prst="rect">
            <a:avLst/>
          </a:prstGeom>
          <a:noFill/>
          <a:ln>
            <a:noFill/>
          </a:ln>
        </p:spPr>
      </p:pic>
      <p:pic>
        <p:nvPicPr>
          <p:cNvPr id="473" name="Google Shape;473;p19"/>
          <p:cNvPicPr preferRelativeResize="0"/>
          <p:nvPr/>
        </p:nvPicPr>
        <p:blipFill rotWithShape="1">
          <a:blip r:embed="rId5">
            <a:alphaModFix/>
          </a:blip>
          <a:srcRect/>
          <a:stretch/>
        </p:blipFill>
        <p:spPr>
          <a:xfrm>
            <a:off x="2753397" y="1220977"/>
            <a:ext cx="1187325" cy="341100"/>
          </a:xfrm>
          <a:prstGeom prst="rect">
            <a:avLst/>
          </a:prstGeom>
          <a:noFill/>
          <a:ln>
            <a:noFill/>
          </a:ln>
        </p:spPr>
      </p:pic>
      <p:pic>
        <p:nvPicPr>
          <p:cNvPr id="474" name="Google Shape;474;p19"/>
          <p:cNvPicPr preferRelativeResize="0"/>
          <p:nvPr/>
        </p:nvPicPr>
        <p:blipFill rotWithShape="1">
          <a:blip r:embed="rId6">
            <a:alphaModFix/>
          </a:blip>
          <a:srcRect/>
          <a:stretch/>
        </p:blipFill>
        <p:spPr>
          <a:xfrm>
            <a:off x="5213489" y="1245288"/>
            <a:ext cx="1274937" cy="292500"/>
          </a:xfrm>
          <a:prstGeom prst="rect">
            <a:avLst/>
          </a:prstGeom>
          <a:noFill/>
          <a:ln>
            <a:noFill/>
          </a:ln>
        </p:spPr>
      </p:pic>
      <p:pic>
        <p:nvPicPr>
          <p:cNvPr id="475" name="Google Shape;475;p19"/>
          <p:cNvPicPr preferRelativeResize="0"/>
          <p:nvPr/>
        </p:nvPicPr>
        <p:blipFill rotWithShape="1">
          <a:blip r:embed="rId7">
            <a:alphaModFix/>
          </a:blip>
          <a:srcRect/>
          <a:stretch/>
        </p:blipFill>
        <p:spPr>
          <a:xfrm>
            <a:off x="7729275" y="1277900"/>
            <a:ext cx="1187325" cy="234450"/>
          </a:xfrm>
          <a:prstGeom prst="rect">
            <a:avLst/>
          </a:prstGeom>
          <a:noFill/>
          <a:ln>
            <a:noFill/>
          </a:ln>
        </p:spPr>
      </p:pic>
      <p:pic>
        <p:nvPicPr>
          <p:cNvPr id="476" name="Google Shape;476;p19"/>
          <p:cNvPicPr preferRelativeResize="0"/>
          <p:nvPr/>
        </p:nvPicPr>
        <p:blipFill rotWithShape="1">
          <a:blip r:embed="rId8">
            <a:alphaModFix/>
          </a:blip>
          <a:srcRect/>
          <a:stretch/>
        </p:blipFill>
        <p:spPr>
          <a:xfrm>
            <a:off x="4039324" y="1245272"/>
            <a:ext cx="1196941" cy="292500"/>
          </a:xfrm>
          <a:prstGeom prst="rect">
            <a:avLst/>
          </a:prstGeom>
          <a:noFill/>
          <a:ln>
            <a:noFill/>
          </a:ln>
        </p:spPr>
      </p:pic>
      <p:pic>
        <p:nvPicPr>
          <p:cNvPr id="477" name="Google Shape;477;p19"/>
          <p:cNvPicPr preferRelativeResize="0"/>
          <p:nvPr/>
        </p:nvPicPr>
        <p:blipFill rotWithShape="1">
          <a:blip r:embed="rId9">
            <a:alphaModFix/>
          </a:blip>
          <a:srcRect/>
          <a:stretch/>
        </p:blipFill>
        <p:spPr>
          <a:xfrm>
            <a:off x="1645625" y="1182012"/>
            <a:ext cx="844301" cy="419075"/>
          </a:xfrm>
          <a:prstGeom prst="rect">
            <a:avLst/>
          </a:prstGeom>
          <a:noFill/>
          <a:ln>
            <a:noFill/>
          </a:ln>
        </p:spPr>
      </p:pic>
      <p:pic>
        <p:nvPicPr>
          <p:cNvPr id="478" name="Google Shape;478;p19"/>
          <p:cNvPicPr preferRelativeResize="0"/>
          <p:nvPr/>
        </p:nvPicPr>
        <p:blipFill rotWithShape="1">
          <a:blip r:embed="rId3">
            <a:alphaModFix/>
          </a:blip>
          <a:srcRect/>
          <a:stretch/>
        </p:blipFill>
        <p:spPr>
          <a:xfrm>
            <a:off x="7625213" y="4805889"/>
            <a:ext cx="1395450" cy="227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2"/>
        <p:cNvGrpSpPr/>
        <p:nvPr/>
      </p:nvGrpSpPr>
      <p:grpSpPr>
        <a:xfrm>
          <a:off x="0" y="0"/>
          <a:ext cx="0" cy="0"/>
          <a:chOff x="0" y="0"/>
          <a:chExt cx="0" cy="0"/>
        </a:xfrm>
      </p:grpSpPr>
      <p:sp>
        <p:nvSpPr>
          <p:cNvPr id="483" name="Google Shape;483;p20"/>
          <p:cNvSpPr txBox="1"/>
          <p:nvPr/>
        </p:nvSpPr>
        <p:spPr>
          <a:xfrm>
            <a:off x="225725" y="97300"/>
            <a:ext cx="8322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lt2"/>
                </a:solidFill>
                <a:latin typeface="Sen"/>
                <a:ea typeface="Sen"/>
                <a:cs typeface="Sen"/>
                <a:sym typeface="Sen"/>
              </a:rPr>
              <a:t>Education Marketplace Programs</a:t>
            </a:r>
            <a:endParaRPr sz="2800" b="1" i="0" u="none" strike="noStrike" cap="none">
              <a:solidFill>
                <a:schemeClr val="lt2"/>
              </a:solidFill>
              <a:latin typeface="Sen"/>
              <a:ea typeface="Sen"/>
              <a:cs typeface="Sen"/>
              <a:sym typeface="Sen"/>
            </a:endParaRPr>
          </a:p>
        </p:txBody>
      </p:sp>
      <p:sp>
        <p:nvSpPr>
          <p:cNvPr id="484" name="Google Shape;484;p20"/>
          <p:cNvSpPr txBox="1"/>
          <p:nvPr/>
        </p:nvSpPr>
        <p:spPr>
          <a:xfrm>
            <a:off x="301353" y="539538"/>
            <a:ext cx="7936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37500"/>
              </a:lnSpc>
              <a:spcBef>
                <a:spcPts val="0"/>
              </a:spcBef>
              <a:spcAft>
                <a:spcPts val="0"/>
              </a:spcAft>
              <a:buClr>
                <a:srgbClr val="000000"/>
              </a:buClr>
              <a:buSzPts val="1400"/>
              <a:buFont typeface="Arial"/>
              <a:buNone/>
            </a:pPr>
            <a:r>
              <a:rPr lang="en" sz="1400" b="0" i="0" u="none" strike="noStrike" cap="none">
                <a:solidFill>
                  <a:schemeClr val="lt2"/>
                </a:solidFill>
                <a:latin typeface="Sen"/>
                <a:ea typeface="Sen"/>
                <a:cs typeface="Sen"/>
                <a:sym typeface="Sen"/>
              </a:rPr>
              <a:t>Over 125 Program Offerings from Partner Schools</a:t>
            </a:r>
            <a:endParaRPr sz="1400" b="0" i="0" u="none" strike="noStrike" cap="none">
              <a:solidFill>
                <a:schemeClr val="lt2"/>
              </a:solidFill>
              <a:latin typeface="Sen"/>
              <a:ea typeface="Sen"/>
              <a:cs typeface="Sen"/>
              <a:sym typeface="Sen"/>
            </a:endParaRPr>
          </a:p>
        </p:txBody>
      </p:sp>
      <p:sp>
        <p:nvSpPr>
          <p:cNvPr id="485" name="Google Shape;485;p20"/>
          <p:cNvSpPr/>
          <p:nvPr/>
        </p:nvSpPr>
        <p:spPr>
          <a:xfrm>
            <a:off x="225724" y="1021950"/>
            <a:ext cx="1849200" cy="436500"/>
          </a:xfrm>
          <a:prstGeom prst="rect">
            <a:avLst/>
          </a:prstGeom>
          <a:noFill/>
          <a:ln w="9525" cap="flat" cmpd="sng">
            <a:solidFill>
              <a:srgbClr val="D6E4E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6"/>
                </a:solidFill>
                <a:latin typeface="Sen"/>
                <a:ea typeface="Sen"/>
                <a:cs typeface="Sen"/>
                <a:sym typeface="Sen"/>
              </a:rPr>
              <a:t>Associate Degrees</a:t>
            </a:r>
            <a:endParaRPr sz="1400" b="0" i="0" u="none" strike="noStrike" cap="none">
              <a:solidFill>
                <a:srgbClr val="000000"/>
              </a:solidFill>
              <a:latin typeface="Arial"/>
              <a:ea typeface="Arial"/>
              <a:cs typeface="Arial"/>
              <a:sym typeface="Arial"/>
            </a:endParaRPr>
          </a:p>
        </p:txBody>
      </p:sp>
      <p:pic>
        <p:nvPicPr>
          <p:cNvPr id="486" name="Google Shape;486;p20"/>
          <p:cNvPicPr preferRelativeResize="0"/>
          <p:nvPr/>
        </p:nvPicPr>
        <p:blipFill rotWithShape="1">
          <a:blip r:embed="rId3">
            <a:alphaModFix/>
          </a:blip>
          <a:srcRect/>
          <a:stretch/>
        </p:blipFill>
        <p:spPr>
          <a:xfrm>
            <a:off x="7489000" y="221139"/>
            <a:ext cx="1395450" cy="227350"/>
          </a:xfrm>
          <a:prstGeom prst="rect">
            <a:avLst/>
          </a:prstGeom>
          <a:noFill/>
          <a:ln>
            <a:noFill/>
          </a:ln>
        </p:spPr>
      </p:pic>
      <p:sp>
        <p:nvSpPr>
          <p:cNvPr id="487" name="Google Shape;487;p20"/>
          <p:cNvSpPr/>
          <p:nvPr/>
        </p:nvSpPr>
        <p:spPr>
          <a:xfrm>
            <a:off x="2451576" y="1021950"/>
            <a:ext cx="4058400" cy="436500"/>
          </a:xfrm>
          <a:prstGeom prst="rect">
            <a:avLst/>
          </a:prstGeom>
          <a:noFill/>
          <a:ln w="9525" cap="flat" cmpd="sng">
            <a:solidFill>
              <a:srgbClr val="D6E4E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6"/>
                </a:solidFill>
                <a:latin typeface="Sen"/>
                <a:ea typeface="Sen"/>
                <a:cs typeface="Sen"/>
                <a:sym typeface="Sen"/>
              </a:rPr>
              <a:t>Bachelor’s Degrees</a:t>
            </a:r>
            <a:endParaRPr sz="1400" b="0" i="0" u="none" strike="noStrike" cap="none">
              <a:solidFill>
                <a:srgbClr val="000000"/>
              </a:solidFill>
              <a:latin typeface="Arial"/>
              <a:ea typeface="Arial"/>
              <a:cs typeface="Arial"/>
              <a:sym typeface="Arial"/>
            </a:endParaRPr>
          </a:p>
        </p:txBody>
      </p:sp>
      <p:sp>
        <p:nvSpPr>
          <p:cNvPr id="488" name="Google Shape;488;p20"/>
          <p:cNvSpPr/>
          <p:nvPr/>
        </p:nvSpPr>
        <p:spPr>
          <a:xfrm>
            <a:off x="6959050" y="1021950"/>
            <a:ext cx="1925400" cy="436500"/>
          </a:xfrm>
          <a:prstGeom prst="rect">
            <a:avLst/>
          </a:prstGeom>
          <a:noFill/>
          <a:ln w="9525" cap="flat" cmpd="sng">
            <a:solidFill>
              <a:srgbClr val="D6E4E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6"/>
                </a:solidFill>
                <a:latin typeface="Sen"/>
                <a:ea typeface="Sen"/>
                <a:cs typeface="Sen"/>
                <a:sym typeface="Sen"/>
              </a:rPr>
              <a:t>Certificates</a:t>
            </a:r>
            <a:endParaRPr sz="1400" b="0" i="0" u="none" strike="noStrike" cap="none">
              <a:solidFill>
                <a:srgbClr val="000000"/>
              </a:solidFill>
              <a:latin typeface="Arial"/>
              <a:ea typeface="Arial"/>
              <a:cs typeface="Arial"/>
              <a:sym typeface="Arial"/>
            </a:endParaRPr>
          </a:p>
        </p:txBody>
      </p:sp>
      <p:sp>
        <p:nvSpPr>
          <p:cNvPr id="489" name="Google Shape;489;p20"/>
          <p:cNvSpPr txBox="1"/>
          <p:nvPr/>
        </p:nvSpPr>
        <p:spPr>
          <a:xfrm>
            <a:off x="47525" y="1464450"/>
            <a:ext cx="2205600" cy="3109200"/>
          </a:xfrm>
          <a:prstGeom prst="rect">
            <a:avLst/>
          </a:prstGeom>
          <a:noFill/>
          <a:ln>
            <a:noFill/>
          </a:ln>
        </p:spPr>
        <p:txBody>
          <a:bodyPr spcFirstLastPara="1" wrap="square" lIns="91425" tIns="91425" rIns="91425" bIns="91425" anchor="t" anchorCtr="0">
            <a:spAutoFit/>
          </a:bodyPr>
          <a:lstStyle/>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Accounting</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Art</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Business</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Communications</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Criminal Justice</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Cybersecurity</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Diversity</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Education</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English</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General Studies</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Human Resources</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Industrial Engineering Technology</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Information Systems</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Leadership</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Legal Studies</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Liberal Arts</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Psychology</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Social Sciences</a:t>
            </a:r>
            <a:endParaRPr sz="1000" b="0" i="0" u="none" strike="noStrike" cap="none">
              <a:solidFill>
                <a:srgbClr val="3D3E3E"/>
              </a:solidFill>
              <a:latin typeface="Sen"/>
              <a:ea typeface="Sen"/>
              <a:cs typeface="Sen"/>
              <a:sym typeface="Sen"/>
            </a:endParaRPr>
          </a:p>
        </p:txBody>
      </p:sp>
      <p:sp>
        <p:nvSpPr>
          <p:cNvPr id="490" name="Google Shape;490;p20"/>
          <p:cNvSpPr txBox="1"/>
          <p:nvPr/>
        </p:nvSpPr>
        <p:spPr>
          <a:xfrm>
            <a:off x="2232950" y="1464450"/>
            <a:ext cx="2661600" cy="1877700"/>
          </a:xfrm>
          <a:prstGeom prst="rect">
            <a:avLst/>
          </a:prstGeom>
          <a:noFill/>
          <a:ln>
            <a:noFill/>
          </a:ln>
        </p:spPr>
        <p:txBody>
          <a:bodyPr spcFirstLastPara="1" wrap="square" lIns="91425" tIns="91425" rIns="91425" bIns="91425" anchor="t" anchorCtr="0">
            <a:spAutoFit/>
          </a:bodyPr>
          <a:lstStyle/>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Accounting</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Applied Management</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American Sign Language</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Business Administration</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Criminal Justice</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Cybersecurity</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Communications</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Digital Media &amp; Design</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Extended Reality</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Finance</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Global Education</a:t>
            </a:r>
            <a:endParaRPr sz="1000" b="0" i="0" u="none" strike="noStrike" cap="none">
              <a:solidFill>
                <a:srgbClr val="3D3E3E"/>
              </a:solidFill>
              <a:latin typeface="Sen"/>
              <a:ea typeface="Sen"/>
              <a:cs typeface="Sen"/>
              <a:sym typeface="Sen"/>
            </a:endParaRPr>
          </a:p>
        </p:txBody>
      </p:sp>
      <p:sp>
        <p:nvSpPr>
          <p:cNvPr id="491" name="Google Shape;491;p20"/>
          <p:cNvSpPr txBox="1"/>
          <p:nvPr/>
        </p:nvSpPr>
        <p:spPr>
          <a:xfrm>
            <a:off x="6695050" y="1458450"/>
            <a:ext cx="2304300" cy="1723800"/>
          </a:xfrm>
          <a:prstGeom prst="rect">
            <a:avLst/>
          </a:prstGeom>
          <a:noFill/>
          <a:ln>
            <a:noFill/>
          </a:ln>
        </p:spPr>
        <p:txBody>
          <a:bodyPr spcFirstLastPara="1" wrap="square" lIns="91425" tIns="91425" rIns="91425" bIns="91425" anchor="t" anchorCtr="0">
            <a:spAutoFit/>
          </a:bodyPr>
          <a:lstStyle/>
          <a:p>
            <a:pPr marL="457200" marR="0" lvl="0" indent="-292100" algn="l" rtl="0">
              <a:lnSpc>
                <a:spcPct val="100000"/>
              </a:lnSpc>
              <a:spcBef>
                <a:spcPts val="120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Accounting</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Administrative Professional</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Digital Marketing</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Diversity, Equity, Inclusion, &amp; Belonging</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Healthcare Administration</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Healthcare Billing &amp; Coding</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Information Systems</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Marketing</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Organizational Leadership</a:t>
            </a:r>
            <a:endParaRPr sz="1000" b="0" i="0" u="none" strike="noStrike" cap="none">
              <a:solidFill>
                <a:srgbClr val="3D3E3E"/>
              </a:solidFill>
              <a:latin typeface="Sen"/>
              <a:ea typeface="Sen"/>
              <a:cs typeface="Sen"/>
              <a:sym typeface="Sen"/>
            </a:endParaRPr>
          </a:p>
        </p:txBody>
      </p:sp>
      <p:sp>
        <p:nvSpPr>
          <p:cNvPr id="492" name="Google Shape;492;p20"/>
          <p:cNvSpPr txBox="1"/>
          <p:nvPr/>
        </p:nvSpPr>
        <p:spPr>
          <a:xfrm>
            <a:off x="4117825" y="4804800"/>
            <a:ext cx="5455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1" u="none" strike="noStrike" cap="none">
                <a:solidFill>
                  <a:srgbClr val="3D3E3E"/>
                </a:solidFill>
                <a:latin typeface="Sen"/>
                <a:ea typeface="Sen"/>
                <a:cs typeface="Sen"/>
                <a:sym typeface="Sen"/>
              </a:rPr>
              <a:t>*For a comprehensive list of program options, visit our site and fill out our form.</a:t>
            </a:r>
            <a:endParaRPr sz="1300" b="0" i="0" u="none" strike="noStrike" cap="none">
              <a:solidFill>
                <a:srgbClr val="3D3E3E"/>
              </a:solidFill>
              <a:latin typeface="Sen"/>
              <a:ea typeface="Sen"/>
              <a:cs typeface="Sen"/>
              <a:sym typeface="Sen"/>
            </a:endParaRPr>
          </a:p>
        </p:txBody>
      </p:sp>
      <p:sp>
        <p:nvSpPr>
          <p:cNvPr id="493" name="Google Shape;493;p20"/>
          <p:cNvSpPr txBox="1"/>
          <p:nvPr/>
        </p:nvSpPr>
        <p:spPr>
          <a:xfrm>
            <a:off x="4208000" y="1464450"/>
            <a:ext cx="3000000" cy="2031900"/>
          </a:xfrm>
          <a:prstGeom prst="rect">
            <a:avLst/>
          </a:prstGeom>
          <a:noFill/>
          <a:ln>
            <a:noFill/>
          </a:ln>
        </p:spPr>
        <p:txBody>
          <a:bodyPr spcFirstLastPara="1" wrap="square" lIns="91425" tIns="91425" rIns="91425" bIns="91425" anchor="t" anchorCtr="0">
            <a:spAutoFit/>
          </a:bodyPr>
          <a:lstStyle/>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General Studies</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Management</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Human Resources</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Human Services</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Information Systems</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Marketing</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Organizational Leadership</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Legal Studies</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Psychology</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RN to BSN</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Tourism &amp; Hospitality</a:t>
            </a:r>
            <a:endParaRPr sz="1000" b="0" i="0" u="none" strike="noStrike" cap="none">
              <a:solidFill>
                <a:srgbClr val="3D3E3E"/>
              </a:solidFill>
              <a:latin typeface="Sen"/>
              <a:ea typeface="Sen"/>
              <a:cs typeface="Sen"/>
              <a:sym typeface="Sen"/>
            </a:endParaRPr>
          </a:p>
          <a:p>
            <a:pPr marL="457200" marR="0" lvl="0" indent="0" algn="l" rtl="0">
              <a:lnSpc>
                <a:spcPct val="100000"/>
              </a:lnSpc>
              <a:spcBef>
                <a:spcPts val="0"/>
              </a:spcBef>
              <a:spcAft>
                <a:spcPts val="0"/>
              </a:spcAft>
              <a:buNone/>
            </a:pPr>
            <a:endParaRPr sz="1000" b="0" i="0" u="none" strike="noStrike" cap="none">
              <a:solidFill>
                <a:srgbClr val="3D3E3E"/>
              </a:solidFill>
              <a:latin typeface="Sen"/>
              <a:ea typeface="Sen"/>
              <a:cs typeface="Sen"/>
              <a:sym typeface="Se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7"/>
        <p:cNvGrpSpPr/>
        <p:nvPr/>
      </p:nvGrpSpPr>
      <p:grpSpPr>
        <a:xfrm>
          <a:off x="0" y="0"/>
          <a:ext cx="0" cy="0"/>
          <a:chOff x="0" y="0"/>
          <a:chExt cx="0" cy="0"/>
        </a:xfrm>
      </p:grpSpPr>
      <p:sp>
        <p:nvSpPr>
          <p:cNvPr id="498" name="Google Shape;498;p21"/>
          <p:cNvSpPr txBox="1"/>
          <p:nvPr/>
        </p:nvSpPr>
        <p:spPr>
          <a:xfrm>
            <a:off x="225725" y="97300"/>
            <a:ext cx="8322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lt2"/>
                </a:solidFill>
                <a:latin typeface="Sen"/>
                <a:ea typeface="Sen"/>
                <a:cs typeface="Sen"/>
                <a:sym typeface="Sen"/>
              </a:rPr>
              <a:t>Education Marketplace Programs</a:t>
            </a:r>
            <a:endParaRPr sz="2800" b="1" i="0" u="none" strike="noStrike" cap="none">
              <a:solidFill>
                <a:schemeClr val="lt2"/>
              </a:solidFill>
              <a:latin typeface="Sen"/>
              <a:ea typeface="Sen"/>
              <a:cs typeface="Sen"/>
              <a:sym typeface="Sen"/>
            </a:endParaRPr>
          </a:p>
        </p:txBody>
      </p:sp>
      <p:sp>
        <p:nvSpPr>
          <p:cNvPr id="499" name="Google Shape;499;p21"/>
          <p:cNvSpPr txBox="1"/>
          <p:nvPr/>
        </p:nvSpPr>
        <p:spPr>
          <a:xfrm>
            <a:off x="301353" y="539538"/>
            <a:ext cx="7936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37500"/>
              </a:lnSpc>
              <a:spcBef>
                <a:spcPts val="0"/>
              </a:spcBef>
              <a:spcAft>
                <a:spcPts val="0"/>
              </a:spcAft>
              <a:buClr>
                <a:srgbClr val="000000"/>
              </a:buClr>
              <a:buSzPts val="1400"/>
              <a:buFont typeface="Arial"/>
              <a:buNone/>
            </a:pPr>
            <a:r>
              <a:rPr lang="en" sz="1400" b="0" i="0" u="none" strike="noStrike" cap="none">
                <a:solidFill>
                  <a:schemeClr val="lt2"/>
                </a:solidFill>
                <a:latin typeface="Sen"/>
                <a:ea typeface="Sen"/>
                <a:cs typeface="Sen"/>
                <a:sym typeface="Sen"/>
              </a:rPr>
              <a:t>Over 125 Program Offerings from Partner Schools</a:t>
            </a:r>
            <a:endParaRPr sz="1400" b="0" i="0" u="none" strike="noStrike" cap="none">
              <a:solidFill>
                <a:schemeClr val="lt2"/>
              </a:solidFill>
              <a:latin typeface="Sen"/>
              <a:ea typeface="Sen"/>
              <a:cs typeface="Sen"/>
              <a:sym typeface="Sen"/>
            </a:endParaRPr>
          </a:p>
        </p:txBody>
      </p:sp>
      <p:pic>
        <p:nvPicPr>
          <p:cNvPr id="500" name="Google Shape;500;p21"/>
          <p:cNvPicPr preferRelativeResize="0"/>
          <p:nvPr/>
        </p:nvPicPr>
        <p:blipFill rotWithShape="1">
          <a:blip r:embed="rId3">
            <a:alphaModFix/>
          </a:blip>
          <a:srcRect/>
          <a:stretch/>
        </p:blipFill>
        <p:spPr>
          <a:xfrm>
            <a:off x="7489000" y="221139"/>
            <a:ext cx="1395450" cy="227350"/>
          </a:xfrm>
          <a:prstGeom prst="rect">
            <a:avLst/>
          </a:prstGeom>
          <a:noFill/>
          <a:ln>
            <a:noFill/>
          </a:ln>
        </p:spPr>
      </p:pic>
      <p:sp>
        <p:nvSpPr>
          <p:cNvPr id="501" name="Google Shape;501;p21"/>
          <p:cNvSpPr/>
          <p:nvPr/>
        </p:nvSpPr>
        <p:spPr>
          <a:xfrm>
            <a:off x="301354" y="1021950"/>
            <a:ext cx="8583000" cy="436500"/>
          </a:xfrm>
          <a:prstGeom prst="rect">
            <a:avLst/>
          </a:prstGeom>
          <a:noFill/>
          <a:ln w="9525" cap="flat" cmpd="sng">
            <a:solidFill>
              <a:srgbClr val="D6E4E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6"/>
                </a:solidFill>
                <a:latin typeface="Sen"/>
                <a:ea typeface="Sen"/>
                <a:cs typeface="Sen"/>
                <a:sym typeface="Sen"/>
              </a:rPr>
              <a:t>Graduate Degrees</a:t>
            </a:r>
            <a:endParaRPr sz="1400" b="0" i="0" u="none" strike="noStrike" cap="none">
              <a:solidFill>
                <a:srgbClr val="000000"/>
              </a:solidFill>
              <a:latin typeface="Arial"/>
              <a:ea typeface="Arial"/>
              <a:cs typeface="Arial"/>
              <a:sym typeface="Arial"/>
            </a:endParaRPr>
          </a:p>
        </p:txBody>
      </p:sp>
      <p:sp>
        <p:nvSpPr>
          <p:cNvPr id="502" name="Google Shape;502;p21"/>
          <p:cNvSpPr txBox="1"/>
          <p:nvPr/>
        </p:nvSpPr>
        <p:spPr>
          <a:xfrm>
            <a:off x="301350" y="1464450"/>
            <a:ext cx="4270800" cy="3109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3D3E3E"/>
                </a:solidFill>
                <a:latin typeface="Sen"/>
                <a:ea typeface="Sen"/>
                <a:cs typeface="Sen"/>
                <a:sym typeface="Sen"/>
              </a:rPr>
              <a:t>Business &amp; Management</a:t>
            </a:r>
            <a:endParaRPr sz="1000" b="1"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Master of Business Administration (MBA)</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Master of Science in Accounting (MACC)</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Master of Science in Business Analytics (MSBA)</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Master of Science in Management (MSM)</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Master of Arts in Organizational Leadership (MAOL)</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Doctorate in Quality Systems and Improvement Management (DBA)</a:t>
            </a:r>
            <a:endParaRPr sz="1000" b="0" i="0" u="none" strike="noStrike" cap="none">
              <a:solidFill>
                <a:srgbClr val="3D3E3E"/>
              </a:solidFill>
              <a:latin typeface="Sen"/>
              <a:ea typeface="Sen"/>
              <a:cs typeface="Sen"/>
              <a:sym typeface="Sen"/>
            </a:endParaRPr>
          </a:p>
          <a:p>
            <a:pPr marL="4572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D3E3E"/>
              </a:solidFill>
              <a:latin typeface="Sen"/>
              <a:ea typeface="Sen"/>
              <a:cs typeface="Sen"/>
              <a:sym typeface="Sen"/>
            </a:endParaRPr>
          </a:p>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3D3E3E"/>
                </a:solidFill>
                <a:latin typeface="Sen"/>
                <a:ea typeface="Sen"/>
                <a:cs typeface="Sen"/>
                <a:sym typeface="Sen"/>
              </a:rPr>
              <a:t>Computer Science &amp; Information Technology</a:t>
            </a:r>
            <a:endParaRPr sz="1000" b="1"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Master of Science in Artificial Intelligence</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Master of Science in Information Systems</a:t>
            </a:r>
            <a:endParaRPr sz="1000" b="0" i="0" u="none" strike="noStrike" cap="none">
              <a:solidFill>
                <a:srgbClr val="3D3E3E"/>
              </a:solidFill>
              <a:latin typeface="Sen"/>
              <a:ea typeface="Sen"/>
              <a:cs typeface="Sen"/>
              <a:sym typeface="Sen"/>
            </a:endParaRPr>
          </a:p>
          <a:p>
            <a:pPr marL="4572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D3E3E"/>
              </a:solidFill>
              <a:latin typeface="Sen"/>
              <a:ea typeface="Sen"/>
              <a:cs typeface="Sen"/>
              <a:sym typeface="Sen"/>
            </a:endParaRPr>
          </a:p>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3D3E3E"/>
                </a:solidFill>
                <a:latin typeface="Sen"/>
                <a:ea typeface="Sen"/>
                <a:cs typeface="Sen"/>
                <a:sym typeface="Sen"/>
              </a:rPr>
              <a:t>Criminal Justice &amp; Public Safety</a:t>
            </a:r>
            <a:endParaRPr sz="1000" b="1"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Master of Science with a Major in Criminal Justice</a:t>
            </a:r>
            <a:endParaRPr sz="1000" b="0" i="0" u="none" strike="noStrike" cap="none">
              <a:solidFill>
                <a:srgbClr val="3D3E3E"/>
              </a:solidFill>
              <a:latin typeface="Sen"/>
              <a:ea typeface="Sen"/>
              <a:cs typeface="Sen"/>
              <a:sym typeface="Sen"/>
            </a:endParaRPr>
          </a:p>
          <a:p>
            <a:pPr marL="0" marR="0" lvl="0" indent="0" algn="l" rtl="0">
              <a:lnSpc>
                <a:spcPct val="100000"/>
              </a:lnSpc>
              <a:spcBef>
                <a:spcPts val="0"/>
              </a:spcBef>
              <a:spcAft>
                <a:spcPts val="0"/>
              </a:spcAft>
              <a:buNone/>
            </a:pPr>
            <a:endParaRPr sz="1000">
              <a:solidFill>
                <a:srgbClr val="3D3E3E"/>
              </a:solidFill>
              <a:latin typeface="Sen"/>
              <a:ea typeface="Sen"/>
              <a:cs typeface="Sen"/>
              <a:sym typeface="Sen"/>
            </a:endParaRPr>
          </a:p>
          <a:p>
            <a:pPr marL="0" lvl="0" indent="0" algn="l" rtl="0">
              <a:spcBef>
                <a:spcPts val="0"/>
              </a:spcBef>
              <a:spcAft>
                <a:spcPts val="0"/>
              </a:spcAft>
              <a:buClr>
                <a:srgbClr val="000000"/>
              </a:buClr>
              <a:buSzPts val="1000"/>
              <a:buFont typeface="Arial"/>
              <a:buNone/>
            </a:pPr>
            <a:r>
              <a:rPr lang="en" sz="1000" b="1">
                <a:solidFill>
                  <a:schemeClr val="accent6"/>
                </a:solidFill>
                <a:latin typeface="Sen"/>
                <a:ea typeface="Sen"/>
                <a:cs typeface="Sen"/>
                <a:sym typeface="Sen"/>
              </a:rPr>
              <a:t>Engineering</a:t>
            </a:r>
            <a:endParaRPr sz="1000" b="1">
              <a:solidFill>
                <a:schemeClr val="accent6"/>
              </a:solidFill>
              <a:latin typeface="Sen"/>
              <a:ea typeface="Sen"/>
              <a:cs typeface="Sen"/>
              <a:sym typeface="Sen"/>
            </a:endParaRPr>
          </a:p>
          <a:p>
            <a:pPr marL="457200" lvl="0" indent="-292100" algn="l" rtl="0">
              <a:spcBef>
                <a:spcPts val="0"/>
              </a:spcBef>
              <a:spcAft>
                <a:spcPts val="0"/>
              </a:spcAft>
              <a:buClr>
                <a:schemeClr val="accent6"/>
              </a:buClr>
              <a:buSzPts val="1000"/>
              <a:buFont typeface="Sen"/>
              <a:buChar char="●"/>
            </a:pPr>
            <a:r>
              <a:rPr lang="en" sz="1000">
                <a:solidFill>
                  <a:schemeClr val="accent6"/>
                </a:solidFill>
                <a:latin typeface="Sen"/>
                <a:ea typeface="Sen"/>
                <a:cs typeface="Sen"/>
                <a:sym typeface="Sen"/>
              </a:rPr>
              <a:t>Master of Science in Engineering Management</a:t>
            </a:r>
            <a:endParaRPr sz="1000">
              <a:solidFill>
                <a:srgbClr val="3D3E3E"/>
              </a:solidFill>
              <a:latin typeface="Sen"/>
              <a:ea typeface="Sen"/>
              <a:cs typeface="Sen"/>
              <a:sym typeface="Sen"/>
            </a:endParaRPr>
          </a:p>
          <a:p>
            <a:pPr marL="4572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D3E3E"/>
              </a:solidFill>
              <a:latin typeface="Sen"/>
              <a:ea typeface="Sen"/>
              <a:cs typeface="Sen"/>
              <a:sym typeface="Sen"/>
            </a:endParaRPr>
          </a:p>
        </p:txBody>
      </p:sp>
      <p:sp>
        <p:nvSpPr>
          <p:cNvPr id="503" name="Google Shape;503;p21"/>
          <p:cNvSpPr txBox="1"/>
          <p:nvPr/>
        </p:nvSpPr>
        <p:spPr>
          <a:xfrm>
            <a:off x="4509900" y="1465275"/>
            <a:ext cx="4497600" cy="2801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3D3E3E"/>
                </a:solidFill>
                <a:latin typeface="Sen"/>
                <a:ea typeface="Sen"/>
                <a:cs typeface="Sen"/>
                <a:sym typeface="Sen"/>
              </a:rPr>
              <a:t>Education</a:t>
            </a:r>
            <a:endParaRPr sz="1000" b="1"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Master of Education (MEd) in Curriculum and Instruction</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Master of Education (MEd) in Early Childhood Teacher (PreK-2)</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Master of Education (MEd) in Teacher of Students and Moderate Disabilities</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Doctorate in Leadership and Adult Learning in Organizations (EdD)</a:t>
            </a:r>
            <a:endParaRPr sz="1000" b="0" i="0" u="none" strike="noStrike" cap="none">
              <a:solidFill>
                <a:srgbClr val="3D3E3E"/>
              </a:solidFill>
              <a:latin typeface="Sen"/>
              <a:ea typeface="Sen"/>
              <a:cs typeface="Sen"/>
              <a:sym typeface="Sen"/>
            </a:endParaRPr>
          </a:p>
          <a:p>
            <a:pPr marL="0" marR="0" lvl="0" indent="0" algn="l" rtl="0">
              <a:lnSpc>
                <a:spcPct val="100000"/>
              </a:lnSpc>
              <a:spcBef>
                <a:spcPts val="0"/>
              </a:spcBef>
              <a:spcAft>
                <a:spcPts val="0"/>
              </a:spcAft>
              <a:buClr>
                <a:srgbClr val="000000"/>
              </a:buClr>
              <a:buSzPts val="1000"/>
              <a:buFont typeface="Arial"/>
              <a:buNone/>
            </a:pPr>
            <a:endParaRPr sz="1000">
              <a:solidFill>
                <a:srgbClr val="3D3E3E"/>
              </a:solidFill>
              <a:latin typeface="Sen"/>
              <a:ea typeface="Sen"/>
              <a:cs typeface="Sen"/>
              <a:sym typeface="Sen"/>
            </a:endParaRPr>
          </a:p>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3D3E3E"/>
                </a:solidFill>
                <a:latin typeface="Sen"/>
                <a:ea typeface="Sen"/>
                <a:cs typeface="Sen"/>
                <a:sym typeface="Sen"/>
              </a:rPr>
              <a:t>Healthcare &amp; Nursing</a:t>
            </a:r>
            <a:endParaRPr sz="1000" b="1"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Master of Science in Nursing (MSN)</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Master of Healthcare Administration (MHA)</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Master of Science in Healthcare Management</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Master of Education (MEd) in School Nurse Education</a:t>
            </a:r>
            <a:endParaRPr sz="1000" b="0" i="0" u="none" strike="noStrike" cap="none">
              <a:solidFill>
                <a:srgbClr val="3D3E3E"/>
              </a:solidFill>
              <a:latin typeface="Sen"/>
              <a:ea typeface="Sen"/>
              <a:cs typeface="Sen"/>
              <a:sym typeface="Sen"/>
            </a:endParaRPr>
          </a:p>
          <a:p>
            <a:pPr marL="4572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D3E3E"/>
              </a:solidFill>
              <a:latin typeface="Sen"/>
              <a:ea typeface="Sen"/>
              <a:cs typeface="Sen"/>
              <a:sym typeface="Sen"/>
            </a:endParaRPr>
          </a:p>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3D3E3E"/>
                </a:solidFill>
                <a:latin typeface="Sen"/>
                <a:ea typeface="Sen"/>
                <a:cs typeface="Sen"/>
                <a:sym typeface="Sen"/>
              </a:rPr>
              <a:t>Psychology &amp; Human Behavior</a:t>
            </a:r>
            <a:endParaRPr sz="1000" b="1"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Master of Arts in Psychology</a:t>
            </a:r>
            <a:endParaRPr sz="1000" b="0" i="0" u="none" strike="noStrike" cap="none">
              <a:solidFill>
                <a:srgbClr val="3D3E3E"/>
              </a:solidFill>
              <a:latin typeface="Sen"/>
              <a:ea typeface="Sen"/>
              <a:cs typeface="Sen"/>
              <a:sym typeface="Sen"/>
            </a:endParaRPr>
          </a:p>
          <a:p>
            <a:pPr marL="457200" marR="0" lvl="0" indent="-292100" algn="l" rtl="0">
              <a:lnSpc>
                <a:spcPct val="100000"/>
              </a:lnSpc>
              <a:spcBef>
                <a:spcPts val="0"/>
              </a:spcBef>
              <a:spcAft>
                <a:spcPts val="0"/>
              </a:spcAft>
              <a:buClr>
                <a:srgbClr val="3D3E3E"/>
              </a:buClr>
              <a:buSzPts val="1000"/>
              <a:buFont typeface="Sen"/>
              <a:buChar char="●"/>
            </a:pPr>
            <a:r>
              <a:rPr lang="en" sz="1000" b="0" i="0" u="none" strike="noStrike" cap="none">
                <a:solidFill>
                  <a:srgbClr val="3D3E3E"/>
                </a:solidFill>
                <a:latin typeface="Sen"/>
                <a:ea typeface="Sen"/>
                <a:cs typeface="Sen"/>
                <a:sym typeface="Sen"/>
              </a:rPr>
              <a:t>Master of Education (MEd) in Psychological Studies</a:t>
            </a:r>
            <a:endParaRPr sz="1000" b="0" i="0" u="none" strike="noStrike" cap="none">
              <a:solidFill>
                <a:srgbClr val="3D3E3E"/>
              </a:solidFill>
              <a:latin typeface="Sen"/>
              <a:ea typeface="Sen"/>
              <a:cs typeface="Sen"/>
              <a:sym typeface="Sen"/>
            </a:endParaRPr>
          </a:p>
        </p:txBody>
      </p:sp>
      <p:sp>
        <p:nvSpPr>
          <p:cNvPr id="504" name="Google Shape;504;p21"/>
          <p:cNvSpPr txBox="1"/>
          <p:nvPr/>
        </p:nvSpPr>
        <p:spPr>
          <a:xfrm>
            <a:off x="0" y="4794575"/>
            <a:ext cx="5455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1" u="none" strike="noStrike" cap="none">
                <a:solidFill>
                  <a:srgbClr val="3D3E3E"/>
                </a:solidFill>
                <a:latin typeface="Sen"/>
                <a:ea typeface="Sen"/>
                <a:cs typeface="Sen"/>
                <a:sym typeface="Sen"/>
              </a:rPr>
              <a:t>*For a comprehensive list of program options, visit our site and fill out our form.</a:t>
            </a:r>
            <a:endParaRPr sz="1000" b="0" i="0" u="none" strike="noStrike" cap="none">
              <a:solidFill>
                <a:srgbClr val="3D3E3E"/>
              </a:solidFill>
              <a:latin typeface="Sen"/>
              <a:ea typeface="Sen"/>
              <a:cs typeface="Sen"/>
              <a:sym typeface="Se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1"/>
        <p:cNvGrpSpPr/>
        <p:nvPr/>
      </p:nvGrpSpPr>
      <p:grpSpPr>
        <a:xfrm>
          <a:off x="0" y="0"/>
          <a:ext cx="0" cy="0"/>
          <a:chOff x="0" y="0"/>
          <a:chExt cx="0" cy="0"/>
        </a:xfrm>
      </p:grpSpPr>
      <p:sp>
        <p:nvSpPr>
          <p:cNvPr id="232" name="Google Shape;23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a:t>
            </a:fld>
            <a:endParaRPr/>
          </a:p>
        </p:txBody>
      </p:sp>
      <p:sp>
        <p:nvSpPr>
          <p:cNvPr id="233" name="Google Shape;233;p2"/>
          <p:cNvSpPr txBox="1"/>
          <p:nvPr/>
        </p:nvSpPr>
        <p:spPr>
          <a:xfrm>
            <a:off x="173425" y="2207000"/>
            <a:ext cx="3918000" cy="2462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accent6"/>
              </a:solidFill>
              <a:latin typeface="Sen"/>
              <a:ea typeface="Sen"/>
              <a:cs typeface="Sen"/>
              <a:sym typeface="Sen"/>
            </a:endParaRPr>
          </a:p>
          <a:p>
            <a:pPr marL="457200" marR="0" lvl="0" indent="0" algn="ctr" rtl="0">
              <a:lnSpc>
                <a:spcPct val="100000"/>
              </a:lnSpc>
              <a:spcBef>
                <a:spcPts val="0"/>
              </a:spcBef>
              <a:spcAft>
                <a:spcPts val="0"/>
              </a:spcAft>
              <a:buClr>
                <a:srgbClr val="000000"/>
              </a:buClr>
              <a:buSzPts val="2200"/>
              <a:buFont typeface="Arial"/>
              <a:buNone/>
            </a:pPr>
            <a:r>
              <a:rPr lang="en" sz="2200" b="0" i="0" u="none" strike="noStrike" cap="none">
                <a:solidFill>
                  <a:schemeClr val="accent6"/>
                </a:solidFill>
                <a:latin typeface="Sen"/>
                <a:ea typeface="Sen"/>
                <a:cs typeface="Sen"/>
                <a:sym typeface="Sen"/>
              </a:rPr>
              <a:t>We are a </a:t>
            </a:r>
            <a:r>
              <a:rPr lang="en" sz="2200" b="1" i="0" u="none" strike="noStrike" cap="none">
                <a:solidFill>
                  <a:schemeClr val="lt1"/>
                </a:solidFill>
                <a:latin typeface="Sen"/>
                <a:ea typeface="Sen"/>
                <a:cs typeface="Sen"/>
                <a:sym typeface="Sen"/>
              </a:rPr>
              <a:t>specialized member-benefit</a:t>
            </a:r>
            <a:r>
              <a:rPr lang="en" sz="2200" b="0" i="0" u="none" strike="noStrike" cap="none">
                <a:solidFill>
                  <a:schemeClr val="accent6"/>
                </a:solidFill>
                <a:latin typeface="Sen"/>
                <a:ea typeface="Sen"/>
                <a:cs typeface="Sen"/>
                <a:sym typeface="Sen"/>
              </a:rPr>
              <a:t> company focused </a:t>
            </a:r>
            <a:r>
              <a:rPr lang="en" sz="2200" b="1" i="0" u="none" strike="noStrike" cap="none">
                <a:solidFill>
                  <a:schemeClr val="lt1"/>
                </a:solidFill>
                <a:latin typeface="Sen"/>
                <a:ea typeface="Sen"/>
                <a:cs typeface="Sen"/>
                <a:sym typeface="Sen"/>
              </a:rPr>
              <a:t>exclusively</a:t>
            </a:r>
            <a:r>
              <a:rPr lang="en" sz="2200" b="0" i="0" u="none" strike="noStrike" cap="none">
                <a:solidFill>
                  <a:schemeClr val="accent6"/>
                </a:solidFill>
                <a:latin typeface="Sen"/>
                <a:ea typeface="Sen"/>
                <a:cs typeface="Sen"/>
                <a:sym typeface="Sen"/>
              </a:rPr>
              <a:t> on higher education.</a:t>
            </a:r>
            <a:endParaRPr sz="2200" b="1" i="0" u="none" strike="noStrike" cap="none">
              <a:solidFill>
                <a:schemeClr val="accent6"/>
              </a:solidFill>
              <a:latin typeface="Sen"/>
              <a:ea typeface="Sen"/>
              <a:cs typeface="Sen"/>
              <a:sym typeface="Sen"/>
            </a:endParaRPr>
          </a:p>
          <a:p>
            <a:pPr marL="457200" marR="0" lvl="0" indent="0" algn="ctr" rtl="0">
              <a:lnSpc>
                <a:spcPct val="100000"/>
              </a:lnSpc>
              <a:spcBef>
                <a:spcPts val="0"/>
              </a:spcBef>
              <a:spcAft>
                <a:spcPts val="1000"/>
              </a:spcAft>
              <a:buClr>
                <a:srgbClr val="000000"/>
              </a:buClr>
              <a:buSzPts val="1900"/>
              <a:buFont typeface="Arial"/>
              <a:buNone/>
            </a:pPr>
            <a:endParaRPr sz="1900" b="0" i="0" u="none" strike="noStrike" cap="none">
              <a:solidFill>
                <a:schemeClr val="lt2"/>
              </a:solidFill>
              <a:latin typeface="Sen"/>
              <a:ea typeface="Sen"/>
              <a:cs typeface="Sen"/>
              <a:sym typeface="Sen"/>
            </a:endParaRPr>
          </a:p>
        </p:txBody>
      </p:sp>
      <p:pic>
        <p:nvPicPr>
          <p:cNvPr id="234" name="Google Shape;234;p2"/>
          <p:cNvPicPr preferRelativeResize="0"/>
          <p:nvPr/>
        </p:nvPicPr>
        <p:blipFill rotWithShape="1">
          <a:blip r:embed="rId3">
            <a:alphaModFix/>
          </a:blip>
          <a:srcRect/>
          <a:stretch/>
        </p:blipFill>
        <p:spPr>
          <a:xfrm>
            <a:off x="314475" y="4485550"/>
            <a:ext cx="234171" cy="227350"/>
          </a:xfrm>
          <a:prstGeom prst="rect">
            <a:avLst/>
          </a:prstGeom>
          <a:noFill/>
          <a:ln>
            <a:noFill/>
          </a:ln>
        </p:spPr>
      </p:pic>
      <p:sp>
        <p:nvSpPr>
          <p:cNvPr id="235" name="Google Shape;235;p2"/>
          <p:cNvSpPr txBox="1"/>
          <p:nvPr/>
        </p:nvSpPr>
        <p:spPr>
          <a:xfrm>
            <a:off x="632425" y="4397775"/>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Sen"/>
                <a:ea typeface="Sen"/>
                <a:cs typeface="Sen"/>
                <a:sym typeface="Sen"/>
                <a:hlinkClick r:id="rId4"/>
              </a:rPr>
              <a:t>edvance.online</a:t>
            </a:r>
            <a:endParaRPr sz="1400" b="0" i="0" u="sng" strike="noStrike" cap="none">
              <a:solidFill>
                <a:schemeClr val="dk1"/>
              </a:solidFill>
              <a:latin typeface="Sen"/>
              <a:ea typeface="Sen"/>
              <a:cs typeface="Sen"/>
              <a:sym typeface="Sen"/>
            </a:endParaRPr>
          </a:p>
        </p:txBody>
      </p:sp>
      <p:sp>
        <p:nvSpPr>
          <p:cNvPr id="236" name="Google Shape;236;p2"/>
          <p:cNvSpPr/>
          <p:nvPr/>
        </p:nvSpPr>
        <p:spPr>
          <a:xfrm>
            <a:off x="5244175" y="1505825"/>
            <a:ext cx="3592200" cy="800400"/>
          </a:xfrm>
          <a:prstGeom prst="roundRect">
            <a:avLst>
              <a:gd name="adj" fmla="val 7208"/>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7" name="Google Shape;237;p2"/>
          <p:cNvPicPr preferRelativeResize="0"/>
          <p:nvPr/>
        </p:nvPicPr>
        <p:blipFill rotWithShape="1">
          <a:blip r:embed="rId5">
            <a:alphaModFix/>
          </a:blip>
          <a:srcRect/>
          <a:stretch/>
        </p:blipFill>
        <p:spPr>
          <a:xfrm flipH="1">
            <a:off x="5302911" y="1543300"/>
            <a:ext cx="798715" cy="739851"/>
          </a:xfrm>
          <a:prstGeom prst="rect">
            <a:avLst/>
          </a:prstGeom>
          <a:noFill/>
          <a:ln>
            <a:noFill/>
          </a:ln>
        </p:spPr>
      </p:pic>
      <p:sp>
        <p:nvSpPr>
          <p:cNvPr id="238" name="Google Shape;238;p2"/>
          <p:cNvSpPr txBox="1"/>
          <p:nvPr/>
        </p:nvSpPr>
        <p:spPr>
          <a:xfrm>
            <a:off x="5254204" y="1599600"/>
            <a:ext cx="3572100" cy="569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a:solidFill>
                  <a:schemeClr val="accent3"/>
                </a:solidFill>
                <a:latin typeface="Sen"/>
                <a:ea typeface="Sen"/>
                <a:cs typeface="Sen"/>
                <a:sym typeface="Sen"/>
              </a:rPr>
              <a:t>Our Mission</a:t>
            </a:r>
            <a:endParaRPr sz="2500" b="1" i="0" u="none" strike="noStrike" cap="none">
              <a:solidFill>
                <a:schemeClr val="accent1"/>
              </a:solidFill>
              <a:latin typeface="Sen"/>
              <a:ea typeface="Sen"/>
              <a:cs typeface="Sen"/>
              <a:sym typeface="Sen"/>
            </a:endParaRPr>
          </a:p>
        </p:txBody>
      </p:sp>
      <p:sp>
        <p:nvSpPr>
          <p:cNvPr id="239" name="Google Shape;239;p2"/>
          <p:cNvSpPr/>
          <p:nvPr/>
        </p:nvSpPr>
        <p:spPr>
          <a:xfrm>
            <a:off x="672175" y="1505825"/>
            <a:ext cx="3592200" cy="800400"/>
          </a:xfrm>
          <a:prstGeom prst="roundRect">
            <a:avLst>
              <a:gd name="adj" fmla="val 7208"/>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0" name="Google Shape;240;p2"/>
          <p:cNvPicPr preferRelativeResize="0"/>
          <p:nvPr/>
        </p:nvPicPr>
        <p:blipFill rotWithShape="1">
          <a:blip r:embed="rId5">
            <a:alphaModFix/>
          </a:blip>
          <a:srcRect/>
          <a:stretch/>
        </p:blipFill>
        <p:spPr>
          <a:xfrm flipH="1">
            <a:off x="730911" y="1543300"/>
            <a:ext cx="798715" cy="739851"/>
          </a:xfrm>
          <a:prstGeom prst="rect">
            <a:avLst/>
          </a:prstGeom>
          <a:noFill/>
          <a:ln>
            <a:noFill/>
          </a:ln>
        </p:spPr>
      </p:pic>
      <p:sp>
        <p:nvSpPr>
          <p:cNvPr id="241" name="Google Shape;241;p2"/>
          <p:cNvSpPr txBox="1"/>
          <p:nvPr/>
        </p:nvSpPr>
        <p:spPr>
          <a:xfrm>
            <a:off x="682204" y="1599600"/>
            <a:ext cx="3572100" cy="569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a:solidFill>
                  <a:schemeClr val="accent3"/>
                </a:solidFill>
                <a:latin typeface="Sen"/>
                <a:ea typeface="Sen"/>
                <a:cs typeface="Sen"/>
                <a:sym typeface="Sen"/>
              </a:rPr>
              <a:t>Our Model</a:t>
            </a:r>
            <a:endParaRPr sz="2500" b="1" i="0" u="none" strike="noStrike" cap="none">
              <a:solidFill>
                <a:schemeClr val="accent1"/>
              </a:solidFill>
              <a:latin typeface="Sen"/>
              <a:ea typeface="Sen"/>
              <a:cs typeface="Sen"/>
              <a:sym typeface="Sen"/>
            </a:endParaRPr>
          </a:p>
        </p:txBody>
      </p:sp>
      <p:pic>
        <p:nvPicPr>
          <p:cNvPr id="242" name="Google Shape;242;p2"/>
          <p:cNvPicPr preferRelativeResize="0"/>
          <p:nvPr/>
        </p:nvPicPr>
        <p:blipFill rotWithShape="1">
          <a:blip r:embed="rId6">
            <a:alphaModFix/>
          </a:blip>
          <a:srcRect/>
          <a:stretch/>
        </p:blipFill>
        <p:spPr>
          <a:xfrm>
            <a:off x="2068200" y="505256"/>
            <a:ext cx="4732650" cy="771050"/>
          </a:xfrm>
          <a:prstGeom prst="rect">
            <a:avLst/>
          </a:prstGeom>
          <a:noFill/>
          <a:ln>
            <a:noFill/>
          </a:ln>
        </p:spPr>
      </p:pic>
      <p:sp>
        <p:nvSpPr>
          <p:cNvPr id="243" name="Google Shape;243;p2"/>
          <p:cNvSpPr txBox="1"/>
          <p:nvPr/>
        </p:nvSpPr>
        <p:spPr>
          <a:xfrm>
            <a:off x="3423289" y="4835700"/>
            <a:ext cx="2297400" cy="307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434343"/>
                </a:solidFill>
                <a:latin typeface="Lato"/>
                <a:ea typeface="Lato"/>
                <a:cs typeface="Lato"/>
                <a:sym typeface="Lato"/>
              </a:rPr>
              <a:t> </a:t>
            </a:r>
            <a:r>
              <a:rPr lang="en" sz="800" b="1" i="0" u="none" strike="noStrike" cap="none">
                <a:solidFill>
                  <a:srgbClr val="434343"/>
                </a:solidFill>
                <a:latin typeface="Lato"/>
                <a:ea typeface="Lato"/>
                <a:cs typeface="Lato"/>
                <a:sym typeface="Lato"/>
              </a:rPr>
              <a:t>EDVANCE </a:t>
            </a:r>
            <a:r>
              <a:rPr lang="en" sz="800" b="0" i="0" u="none" strike="noStrike" cap="none">
                <a:solidFill>
                  <a:srgbClr val="434343"/>
                </a:solidFill>
                <a:latin typeface="Lato"/>
                <a:ea typeface="Lato"/>
                <a:cs typeface="Lato"/>
                <a:sym typeface="Lato"/>
              </a:rPr>
              <a:t>| 2025</a:t>
            </a:r>
            <a:endParaRPr sz="800" b="1" i="0" u="none" strike="noStrike" cap="none">
              <a:solidFill>
                <a:srgbClr val="434343"/>
              </a:solidFill>
              <a:latin typeface="Lato"/>
              <a:ea typeface="Lato"/>
              <a:cs typeface="Lato"/>
              <a:sym typeface="Lato"/>
            </a:endParaRPr>
          </a:p>
        </p:txBody>
      </p:sp>
      <p:sp>
        <p:nvSpPr>
          <p:cNvPr id="244" name="Google Shape;244;p2"/>
          <p:cNvSpPr txBox="1"/>
          <p:nvPr/>
        </p:nvSpPr>
        <p:spPr>
          <a:xfrm>
            <a:off x="5427325" y="2534325"/>
            <a:ext cx="32259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a:solidFill>
                  <a:schemeClr val="accent6"/>
                </a:solidFill>
                <a:latin typeface="Sen"/>
                <a:ea typeface="Sen"/>
                <a:cs typeface="Sen"/>
                <a:sym typeface="Sen"/>
              </a:rPr>
              <a:t>We </a:t>
            </a:r>
            <a:r>
              <a:rPr lang="en" sz="2200" b="1" i="0" u="none" strike="noStrike" cap="none">
                <a:solidFill>
                  <a:schemeClr val="lt1"/>
                </a:solidFill>
                <a:latin typeface="Sen"/>
                <a:ea typeface="Sen"/>
                <a:cs typeface="Sen"/>
                <a:sym typeface="Sen"/>
              </a:rPr>
              <a:t>create</a:t>
            </a:r>
            <a:r>
              <a:rPr lang="en" sz="2200" b="0" i="0" u="none" strike="noStrike" cap="none">
                <a:solidFill>
                  <a:schemeClr val="accent6"/>
                </a:solidFill>
                <a:latin typeface="Sen"/>
                <a:ea typeface="Sen"/>
                <a:cs typeface="Sen"/>
                <a:sym typeface="Sen"/>
              </a:rPr>
              <a:t> and </a:t>
            </a:r>
            <a:r>
              <a:rPr lang="en" sz="2200" b="1" i="0" u="none" strike="noStrike" cap="none">
                <a:solidFill>
                  <a:schemeClr val="lt1"/>
                </a:solidFill>
                <a:latin typeface="Sen"/>
                <a:ea typeface="Sen"/>
                <a:cs typeface="Sen"/>
                <a:sym typeface="Sen"/>
              </a:rPr>
              <a:t>inspire</a:t>
            </a:r>
            <a:r>
              <a:rPr lang="en" sz="2200" b="0" i="0" u="none" strike="noStrike" cap="none">
                <a:solidFill>
                  <a:schemeClr val="accent6"/>
                </a:solidFill>
                <a:latin typeface="Sen"/>
                <a:ea typeface="Sen"/>
                <a:cs typeface="Sen"/>
                <a:sym typeface="Sen"/>
              </a:rPr>
              <a:t> access to life-changing education and career pathways for members and their families.</a:t>
            </a:r>
            <a:endParaRPr sz="2200" b="1" i="0" u="none" strike="noStrike" cap="none">
              <a:solidFill>
                <a:schemeClr val="accent6"/>
              </a:solidFill>
              <a:latin typeface="Sen"/>
              <a:ea typeface="Sen"/>
              <a:cs typeface="Sen"/>
              <a:sym typeface="Se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8"/>
        <p:cNvGrpSpPr/>
        <p:nvPr/>
      </p:nvGrpSpPr>
      <p:grpSpPr>
        <a:xfrm>
          <a:off x="0" y="0"/>
          <a:ext cx="0" cy="0"/>
          <a:chOff x="0" y="0"/>
          <a:chExt cx="0" cy="0"/>
        </a:xfrm>
      </p:grpSpPr>
      <p:pic>
        <p:nvPicPr>
          <p:cNvPr id="249" name="Google Shape;249;p3"/>
          <p:cNvPicPr preferRelativeResize="0"/>
          <p:nvPr/>
        </p:nvPicPr>
        <p:blipFill rotWithShape="1">
          <a:blip r:embed="rId3">
            <a:alphaModFix/>
          </a:blip>
          <a:srcRect/>
          <a:stretch/>
        </p:blipFill>
        <p:spPr>
          <a:xfrm>
            <a:off x="5329240" y="0"/>
            <a:ext cx="3814760" cy="5143500"/>
          </a:xfrm>
          <a:prstGeom prst="rect">
            <a:avLst/>
          </a:prstGeom>
          <a:noFill/>
          <a:ln>
            <a:noFill/>
          </a:ln>
        </p:spPr>
      </p:pic>
      <p:sp>
        <p:nvSpPr>
          <p:cNvPr id="250" name="Google Shape;250;p3"/>
          <p:cNvSpPr txBox="1"/>
          <p:nvPr/>
        </p:nvSpPr>
        <p:spPr>
          <a:xfrm>
            <a:off x="596075" y="1171050"/>
            <a:ext cx="5520900" cy="35310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100"/>
              <a:buFont typeface="Arial"/>
              <a:buNone/>
            </a:pPr>
            <a:r>
              <a:rPr lang="en" sz="2100" b="0" i="1" u="none" strike="noStrike" cap="none">
                <a:solidFill>
                  <a:schemeClr val="accent6"/>
                </a:solidFill>
                <a:latin typeface="Sen"/>
                <a:ea typeface="Sen"/>
                <a:cs typeface="Sen"/>
                <a:sym typeface="Sen"/>
              </a:rPr>
              <a:t>“This wasn’t just about getting a degree. It was about finally doing something for myself. And I’m so grateful to my union for making that possible. “</a:t>
            </a:r>
            <a:endParaRPr sz="2100" b="0" i="1" u="none" strike="noStrike" cap="none">
              <a:solidFill>
                <a:schemeClr val="accent6"/>
              </a:solidFill>
              <a:latin typeface="Sen"/>
              <a:ea typeface="Sen"/>
              <a:cs typeface="Sen"/>
              <a:sym typeface="Sen"/>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accent6"/>
              </a:solidFill>
              <a:latin typeface="Sen"/>
              <a:ea typeface="Sen"/>
              <a:cs typeface="Sen"/>
              <a:sym typeface="Sen"/>
            </a:endParaRPr>
          </a:p>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chemeClr val="accent6"/>
                </a:solidFill>
                <a:latin typeface="Sen"/>
                <a:ea typeface="Sen"/>
                <a:cs typeface="Sen"/>
                <a:sym typeface="Sen"/>
              </a:rPr>
              <a:t>Alison Colello, IUPAT Shop Steward</a:t>
            </a:r>
            <a:endParaRPr sz="2000" b="0" i="0" u="none" strike="noStrike" cap="none">
              <a:solidFill>
                <a:schemeClr val="accent6"/>
              </a:solidFill>
              <a:latin typeface="Sen"/>
              <a:ea typeface="Sen"/>
              <a:cs typeface="Sen"/>
              <a:sym typeface="Sen"/>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chemeClr val="accent6"/>
                </a:solidFill>
                <a:latin typeface="Sen"/>
                <a:ea typeface="Sen"/>
                <a:cs typeface="Sen"/>
                <a:sym typeface="Sen"/>
              </a:rPr>
              <a:t>William Woods University, Spring ‘25 Graduate</a:t>
            </a:r>
            <a:endParaRPr sz="1600" b="0" i="0" u="none" strike="noStrike" cap="none">
              <a:solidFill>
                <a:schemeClr val="accent6"/>
              </a:solidFill>
              <a:latin typeface="Sen"/>
              <a:ea typeface="Sen"/>
              <a:cs typeface="Sen"/>
              <a:sym typeface="Sen"/>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accent6"/>
              </a:solidFill>
              <a:latin typeface="Sen"/>
              <a:ea typeface="Sen"/>
              <a:cs typeface="Sen"/>
              <a:sym typeface="Se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4"/>
        <p:cNvGrpSpPr/>
        <p:nvPr/>
      </p:nvGrpSpPr>
      <p:grpSpPr>
        <a:xfrm>
          <a:off x="0" y="0"/>
          <a:ext cx="0" cy="0"/>
          <a:chOff x="0" y="0"/>
          <a:chExt cx="0" cy="0"/>
        </a:xfrm>
      </p:grpSpPr>
      <p:grpSp>
        <p:nvGrpSpPr>
          <p:cNvPr id="255" name="Google Shape;255;p4"/>
          <p:cNvGrpSpPr/>
          <p:nvPr/>
        </p:nvGrpSpPr>
        <p:grpSpPr>
          <a:xfrm>
            <a:off x="335550" y="1197075"/>
            <a:ext cx="4297800" cy="3443450"/>
            <a:chOff x="335550" y="1120875"/>
            <a:chExt cx="4297800" cy="3443450"/>
          </a:xfrm>
        </p:grpSpPr>
        <p:sp>
          <p:nvSpPr>
            <p:cNvPr id="256" name="Google Shape;256;p4"/>
            <p:cNvSpPr txBox="1"/>
            <p:nvPr/>
          </p:nvSpPr>
          <p:spPr>
            <a:xfrm>
              <a:off x="335550" y="1668425"/>
              <a:ext cx="4297800" cy="28959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15000"/>
                </a:lnSpc>
                <a:spcBef>
                  <a:spcPts val="0"/>
                </a:spcBef>
                <a:spcAft>
                  <a:spcPts val="0"/>
                </a:spcAft>
                <a:buClr>
                  <a:srgbClr val="3D3E3E"/>
                </a:buClr>
                <a:buSzPts val="1400"/>
                <a:buFont typeface="Sen"/>
                <a:buChar char="●"/>
              </a:pPr>
              <a:r>
                <a:rPr lang="en" sz="1400" b="0" i="0" u="none" strike="noStrike" cap="none">
                  <a:solidFill>
                    <a:srgbClr val="3D3E3E"/>
                  </a:solidFill>
                  <a:latin typeface="Sen"/>
                  <a:ea typeface="Sen"/>
                  <a:cs typeface="Sen"/>
                  <a:sym typeface="Sen"/>
                </a:rPr>
                <a:t>Exclusive </a:t>
              </a:r>
              <a:r>
                <a:rPr lang="en" sz="1400" b="1" i="0" u="none" strike="noStrike" cap="none">
                  <a:solidFill>
                    <a:srgbClr val="3D3E3E"/>
                  </a:solidFill>
                  <a:latin typeface="Sen"/>
                  <a:ea typeface="Sen"/>
                  <a:cs typeface="Sen"/>
                  <a:sym typeface="Sen"/>
                </a:rPr>
                <a:t>tuition discounts</a:t>
              </a:r>
              <a:r>
                <a:rPr lang="en" sz="1400" b="0" i="0" u="none" strike="noStrike" cap="none">
                  <a:solidFill>
                    <a:srgbClr val="3D3E3E"/>
                  </a:solidFill>
                  <a:latin typeface="Sen"/>
                  <a:ea typeface="Sen"/>
                  <a:cs typeface="Sen"/>
                  <a:sym typeface="Sen"/>
                </a:rPr>
                <a:t> up to 50% for members AND their families</a:t>
              </a:r>
              <a:endParaRPr sz="1400" b="0" i="0" u="none" strike="noStrike" cap="none">
                <a:solidFill>
                  <a:srgbClr val="3D3E3E"/>
                </a:solidFill>
                <a:latin typeface="Sen"/>
                <a:ea typeface="Sen"/>
                <a:cs typeface="Sen"/>
                <a:sym typeface="Sen"/>
              </a:endParaRPr>
            </a:p>
            <a:p>
              <a:pPr marL="457200" marR="0" lvl="0" indent="-317500" algn="l" rtl="0">
                <a:lnSpc>
                  <a:spcPct val="115000"/>
                </a:lnSpc>
                <a:spcBef>
                  <a:spcPts val="1000"/>
                </a:spcBef>
                <a:spcAft>
                  <a:spcPts val="0"/>
                </a:spcAft>
                <a:buClr>
                  <a:srgbClr val="3D3E3E"/>
                </a:buClr>
                <a:buSzPts val="1400"/>
                <a:buFont typeface="Sen"/>
                <a:buChar char="●"/>
              </a:pPr>
              <a:r>
                <a:rPr lang="en" sz="1400" b="0" i="0" u="none" strike="noStrike" cap="none">
                  <a:solidFill>
                    <a:srgbClr val="3D3E3E"/>
                  </a:solidFill>
                  <a:latin typeface="Sen"/>
                  <a:ea typeface="Sen"/>
                  <a:cs typeface="Sen"/>
                  <a:sym typeface="Sen"/>
                </a:rPr>
                <a:t>Flexible, </a:t>
              </a:r>
              <a:r>
                <a:rPr lang="en" sz="1400" b="1" i="0" u="none" strike="noStrike" cap="none">
                  <a:solidFill>
                    <a:srgbClr val="3D3E3E"/>
                  </a:solidFill>
                  <a:latin typeface="Sen"/>
                  <a:ea typeface="Sen"/>
                  <a:cs typeface="Sen"/>
                  <a:sym typeface="Sen"/>
                </a:rPr>
                <a:t>100% online</a:t>
              </a:r>
              <a:r>
                <a:rPr lang="en" sz="1400" b="0" i="0" u="none" strike="noStrike" cap="none">
                  <a:solidFill>
                    <a:srgbClr val="3D3E3E"/>
                  </a:solidFill>
                  <a:latin typeface="Sen"/>
                  <a:ea typeface="Sen"/>
                  <a:cs typeface="Sen"/>
                  <a:sym typeface="Sen"/>
                </a:rPr>
                <a:t> certificate, undergraduate, and graduate programs</a:t>
              </a:r>
              <a:endParaRPr sz="1400" b="0" i="0" u="none" strike="noStrike" cap="none">
                <a:solidFill>
                  <a:srgbClr val="3D3E3E"/>
                </a:solidFill>
                <a:latin typeface="Sen"/>
                <a:ea typeface="Sen"/>
                <a:cs typeface="Sen"/>
                <a:sym typeface="Sen"/>
              </a:endParaRPr>
            </a:p>
            <a:p>
              <a:pPr marL="457200" marR="0" lvl="0" indent="-317500" algn="l" rtl="0">
                <a:lnSpc>
                  <a:spcPct val="115000"/>
                </a:lnSpc>
                <a:spcBef>
                  <a:spcPts val="1000"/>
                </a:spcBef>
                <a:spcAft>
                  <a:spcPts val="0"/>
                </a:spcAft>
                <a:buClr>
                  <a:srgbClr val="3D3E3E"/>
                </a:buClr>
                <a:buSzPts val="1400"/>
                <a:buFont typeface="Sen"/>
                <a:buChar char="●"/>
              </a:pPr>
              <a:r>
                <a:rPr lang="en" sz="1400" b="1" i="0" u="none" strike="noStrike" cap="none">
                  <a:solidFill>
                    <a:schemeClr val="accent6"/>
                  </a:solidFill>
                  <a:latin typeface="Sen"/>
                  <a:ea typeface="Sen"/>
                  <a:cs typeface="Sen"/>
                  <a:sym typeface="Sen"/>
                </a:rPr>
                <a:t>Regionally accredited</a:t>
              </a:r>
              <a:r>
                <a:rPr lang="en" sz="1400" b="0" i="0" u="none" strike="noStrike" cap="none">
                  <a:solidFill>
                    <a:schemeClr val="accent6"/>
                  </a:solidFill>
                  <a:latin typeface="Sen"/>
                  <a:ea typeface="Sen"/>
                  <a:cs typeface="Sen"/>
                  <a:sym typeface="Sen"/>
                </a:rPr>
                <a:t>, transfer-friendly schools with career-aligned offerings</a:t>
              </a:r>
              <a:endParaRPr sz="1400" b="0" i="0" u="none" strike="noStrike" cap="none">
                <a:solidFill>
                  <a:schemeClr val="accent6"/>
                </a:solidFill>
                <a:latin typeface="Sen"/>
                <a:ea typeface="Sen"/>
                <a:cs typeface="Sen"/>
                <a:sym typeface="Sen"/>
              </a:endParaRPr>
            </a:p>
            <a:p>
              <a:pPr marL="457200" marR="0" lvl="0" indent="-317500" algn="l" rtl="0">
                <a:lnSpc>
                  <a:spcPct val="115000"/>
                </a:lnSpc>
                <a:spcBef>
                  <a:spcPts val="1000"/>
                </a:spcBef>
                <a:spcAft>
                  <a:spcPts val="0"/>
                </a:spcAft>
                <a:buClr>
                  <a:srgbClr val="3D3E3E"/>
                </a:buClr>
                <a:buSzPts val="1400"/>
                <a:buFont typeface="Sen"/>
                <a:buChar char="●"/>
              </a:pPr>
              <a:r>
                <a:rPr lang="en" sz="1400" b="1" i="0" u="none" strike="noStrike" cap="none">
                  <a:solidFill>
                    <a:srgbClr val="3D3E3E"/>
                  </a:solidFill>
                  <a:latin typeface="Sen"/>
                  <a:ea typeface="Sen"/>
                  <a:cs typeface="Sen"/>
                  <a:sym typeface="Sen"/>
                </a:rPr>
                <a:t>Personalized school matching</a:t>
              </a:r>
              <a:r>
                <a:rPr lang="en" sz="1400" b="0" i="0" u="none" strike="noStrike" cap="none">
                  <a:solidFill>
                    <a:srgbClr val="3D3E3E"/>
                  </a:solidFill>
                  <a:latin typeface="Sen"/>
                  <a:ea typeface="Sen"/>
                  <a:cs typeface="Sen"/>
                  <a:sym typeface="Sen"/>
                </a:rPr>
                <a:t> and dedicated enrollment support</a:t>
              </a:r>
              <a:endParaRPr sz="1400" b="0" i="0" u="none" strike="noStrike" cap="none">
                <a:solidFill>
                  <a:srgbClr val="3D3E3E"/>
                </a:solidFill>
                <a:latin typeface="Sen"/>
                <a:ea typeface="Sen"/>
                <a:cs typeface="Sen"/>
                <a:sym typeface="Sen"/>
              </a:endParaRPr>
            </a:p>
            <a:p>
              <a:pPr marL="457200" marR="0" lvl="0" indent="0" algn="l" rtl="0">
                <a:lnSpc>
                  <a:spcPct val="115000"/>
                </a:lnSpc>
                <a:spcBef>
                  <a:spcPts val="1000"/>
                </a:spcBef>
                <a:spcAft>
                  <a:spcPts val="1000"/>
                </a:spcAft>
                <a:buClr>
                  <a:srgbClr val="000000"/>
                </a:buClr>
                <a:buSzPts val="1400"/>
                <a:buFont typeface="Arial"/>
                <a:buNone/>
              </a:pPr>
              <a:endParaRPr sz="1400" b="0" i="0" u="none" strike="noStrike" cap="none">
                <a:solidFill>
                  <a:srgbClr val="3D3E3E"/>
                </a:solidFill>
                <a:latin typeface="Sen"/>
                <a:ea typeface="Sen"/>
                <a:cs typeface="Sen"/>
                <a:sym typeface="Sen"/>
              </a:endParaRPr>
            </a:p>
          </p:txBody>
        </p:sp>
        <p:sp>
          <p:nvSpPr>
            <p:cNvPr id="257" name="Google Shape;257;p4"/>
            <p:cNvSpPr txBox="1"/>
            <p:nvPr/>
          </p:nvSpPr>
          <p:spPr>
            <a:xfrm>
              <a:off x="396788" y="1120875"/>
              <a:ext cx="33630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rgbClr val="000000"/>
                </a:buClr>
                <a:buSzPts val="2200"/>
                <a:buFont typeface="Arial"/>
                <a:buNone/>
              </a:pPr>
              <a:r>
                <a:rPr lang="en" sz="2200" b="1" i="0" u="none" strike="noStrike" cap="none">
                  <a:solidFill>
                    <a:srgbClr val="E4943D"/>
                  </a:solidFill>
                  <a:latin typeface="Sen"/>
                  <a:ea typeface="Sen"/>
                  <a:cs typeface="Sen"/>
                  <a:sym typeface="Sen"/>
                </a:rPr>
                <a:t>Your Members:</a:t>
              </a:r>
              <a:endParaRPr sz="2200" b="1" i="0" u="none" strike="noStrike" cap="none">
                <a:solidFill>
                  <a:srgbClr val="E4943D"/>
                </a:solidFill>
                <a:latin typeface="Sen"/>
                <a:ea typeface="Sen"/>
                <a:cs typeface="Sen"/>
                <a:sym typeface="Sen"/>
              </a:endParaRPr>
            </a:p>
          </p:txBody>
        </p:sp>
      </p:grpSp>
      <p:sp>
        <p:nvSpPr>
          <p:cNvPr id="258" name="Google Shape;258;p4"/>
          <p:cNvSpPr txBox="1"/>
          <p:nvPr/>
        </p:nvSpPr>
        <p:spPr>
          <a:xfrm>
            <a:off x="314475" y="98375"/>
            <a:ext cx="87066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lt2"/>
                </a:solidFill>
                <a:latin typeface="Sen"/>
                <a:ea typeface="Sen"/>
                <a:cs typeface="Sen"/>
                <a:sym typeface="Sen"/>
              </a:rPr>
              <a:t>Advocating for Members, Strengthening Unions</a:t>
            </a:r>
            <a:endParaRPr sz="2800" b="1" i="0" u="none" strike="noStrike" cap="none">
              <a:solidFill>
                <a:schemeClr val="lt2"/>
              </a:solidFill>
              <a:latin typeface="Sen"/>
              <a:ea typeface="Sen"/>
              <a:cs typeface="Sen"/>
              <a:sym typeface="Sen"/>
            </a:endParaRPr>
          </a:p>
        </p:txBody>
      </p:sp>
      <p:grpSp>
        <p:nvGrpSpPr>
          <p:cNvPr id="259" name="Google Shape;259;p4"/>
          <p:cNvGrpSpPr/>
          <p:nvPr/>
        </p:nvGrpSpPr>
        <p:grpSpPr>
          <a:xfrm>
            <a:off x="4595975" y="1197063"/>
            <a:ext cx="4270775" cy="2763812"/>
            <a:chOff x="4595975" y="1120863"/>
            <a:chExt cx="4270775" cy="2763812"/>
          </a:xfrm>
        </p:grpSpPr>
        <p:sp>
          <p:nvSpPr>
            <p:cNvPr id="260" name="Google Shape;260;p4"/>
            <p:cNvSpPr txBox="1"/>
            <p:nvPr/>
          </p:nvSpPr>
          <p:spPr>
            <a:xfrm>
              <a:off x="4595975" y="1643975"/>
              <a:ext cx="4246800" cy="22407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15000"/>
                </a:lnSpc>
                <a:spcBef>
                  <a:spcPts val="0"/>
                </a:spcBef>
                <a:spcAft>
                  <a:spcPts val="0"/>
                </a:spcAft>
                <a:buClr>
                  <a:srgbClr val="3D3E3E"/>
                </a:buClr>
                <a:buSzPts val="1400"/>
                <a:buFont typeface="Sen"/>
                <a:buChar char="●"/>
              </a:pPr>
              <a:r>
                <a:rPr lang="en" sz="1400" b="0" i="0" u="none" strike="noStrike" cap="none">
                  <a:solidFill>
                    <a:srgbClr val="3D3E3E"/>
                  </a:solidFill>
                  <a:latin typeface="Sen"/>
                  <a:ea typeface="Sen"/>
                  <a:cs typeface="Sen"/>
                  <a:sym typeface="Sen"/>
                </a:rPr>
                <a:t>Specialized member-benefit to enhance </a:t>
              </a:r>
              <a:r>
                <a:rPr lang="en" sz="1400" b="1" i="0" u="none" strike="noStrike" cap="none">
                  <a:solidFill>
                    <a:srgbClr val="3D3E3E"/>
                  </a:solidFill>
                  <a:latin typeface="Sen"/>
                  <a:ea typeface="Sen"/>
                  <a:cs typeface="Sen"/>
                  <a:sym typeface="Sen"/>
                </a:rPr>
                <a:t>recruitment</a:t>
              </a:r>
              <a:r>
                <a:rPr lang="en" sz="1400" b="0" i="0" u="none" strike="noStrike" cap="none">
                  <a:solidFill>
                    <a:srgbClr val="3D3E3E"/>
                  </a:solidFill>
                  <a:latin typeface="Sen"/>
                  <a:ea typeface="Sen"/>
                  <a:cs typeface="Sen"/>
                  <a:sym typeface="Sen"/>
                </a:rPr>
                <a:t> and </a:t>
              </a:r>
              <a:r>
                <a:rPr lang="en" sz="1400" b="1" i="0" u="none" strike="noStrike" cap="none">
                  <a:solidFill>
                    <a:srgbClr val="3D3E3E"/>
                  </a:solidFill>
                  <a:latin typeface="Sen"/>
                  <a:ea typeface="Sen"/>
                  <a:cs typeface="Sen"/>
                  <a:sym typeface="Sen"/>
                </a:rPr>
                <a:t>retention</a:t>
              </a:r>
              <a:endParaRPr sz="1400" b="1" i="0" u="none" strike="noStrike" cap="none">
                <a:solidFill>
                  <a:srgbClr val="3D3E3E"/>
                </a:solidFill>
                <a:latin typeface="Sen"/>
                <a:ea typeface="Sen"/>
                <a:cs typeface="Sen"/>
                <a:sym typeface="Sen"/>
              </a:endParaRPr>
            </a:p>
            <a:p>
              <a:pPr marL="457200" marR="0" lvl="0" indent="-317500" algn="l" rtl="0">
                <a:lnSpc>
                  <a:spcPct val="137500"/>
                </a:lnSpc>
                <a:spcBef>
                  <a:spcPts val="1000"/>
                </a:spcBef>
                <a:spcAft>
                  <a:spcPts val="0"/>
                </a:spcAft>
                <a:buClr>
                  <a:schemeClr val="lt2"/>
                </a:buClr>
                <a:buSzPts val="1400"/>
                <a:buFont typeface="Sen"/>
                <a:buChar char="●"/>
              </a:pPr>
              <a:r>
                <a:rPr lang="en" sz="1400" b="0" i="0" u="none" strike="noStrike" cap="none">
                  <a:solidFill>
                    <a:schemeClr val="lt2"/>
                  </a:solidFill>
                  <a:latin typeface="Sen"/>
                  <a:ea typeface="Sen"/>
                  <a:cs typeface="Sen"/>
                  <a:sym typeface="Sen"/>
                </a:rPr>
                <a:t>Resources to help </a:t>
              </a:r>
              <a:r>
                <a:rPr lang="en" sz="1400" b="1" i="0" u="none" strike="noStrike" cap="none">
                  <a:solidFill>
                    <a:schemeClr val="lt2"/>
                  </a:solidFill>
                  <a:latin typeface="Sen"/>
                  <a:ea typeface="Sen"/>
                  <a:cs typeface="Sen"/>
                  <a:sym typeface="Sen"/>
                </a:rPr>
                <a:t>maximize awareness </a:t>
              </a:r>
              <a:r>
                <a:rPr lang="en" sz="1400" b="0" i="0" u="none" strike="noStrike" cap="none">
                  <a:solidFill>
                    <a:schemeClr val="lt2"/>
                  </a:solidFill>
                  <a:latin typeface="Sen"/>
                  <a:ea typeface="Sen"/>
                  <a:cs typeface="Sen"/>
                  <a:sym typeface="Sen"/>
                </a:rPr>
                <a:t>and </a:t>
              </a:r>
              <a:r>
                <a:rPr lang="en" sz="1400" b="1" i="0" u="none" strike="noStrike" cap="none">
                  <a:solidFill>
                    <a:schemeClr val="lt2"/>
                  </a:solidFill>
                  <a:latin typeface="Sen"/>
                  <a:ea typeface="Sen"/>
                  <a:cs typeface="Sen"/>
                  <a:sym typeface="Sen"/>
                </a:rPr>
                <a:t>support </a:t>
              </a:r>
              <a:r>
                <a:rPr lang="en" sz="1400" b="0" i="0" u="none" strike="noStrike" cap="none">
                  <a:solidFill>
                    <a:schemeClr val="lt2"/>
                  </a:solidFill>
                  <a:latin typeface="Sen"/>
                  <a:ea typeface="Sen"/>
                  <a:cs typeface="Sen"/>
                  <a:sym typeface="Sen"/>
                </a:rPr>
                <a:t>of the college program</a:t>
              </a:r>
              <a:endParaRPr sz="1400" b="0" i="0" u="none" strike="noStrike" cap="none">
                <a:solidFill>
                  <a:srgbClr val="3D3E3E"/>
                </a:solidFill>
                <a:latin typeface="Sen"/>
                <a:ea typeface="Sen"/>
                <a:cs typeface="Sen"/>
                <a:sym typeface="Sen"/>
              </a:endParaRPr>
            </a:p>
            <a:p>
              <a:pPr marL="457200" marR="0" lvl="0" indent="-317500" algn="l" rtl="0">
                <a:lnSpc>
                  <a:spcPct val="115000"/>
                </a:lnSpc>
                <a:spcBef>
                  <a:spcPts val="1000"/>
                </a:spcBef>
                <a:spcAft>
                  <a:spcPts val="1000"/>
                </a:spcAft>
                <a:buClr>
                  <a:srgbClr val="3D3E3E"/>
                </a:buClr>
                <a:buSzPts val="1400"/>
                <a:buFont typeface="Sen"/>
                <a:buChar char="●"/>
              </a:pPr>
              <a:r>
                <a:rPr lang="en" sz="1400" b="0" i="0" u="none" strike="noStrike" cap="none">
                  <a:solidFill>
                    <a:srgbClr val="3D3E3E"/>
                  </a:solidFill>
                  <a:latin typeface="Sen"/>
                  <a:ea typeface="Sen"/>
                  <a:cs typeface="Sen"/>
                  <a:sym typeface="Sen"/>
                </a:rPr>
                <a:t>Additional no-cost, co-branded </a:t>
              </a:r>
              <a:r>
                <a:rPr lang="en" sz="1400" b="1" i="0" u="none" strike="noStrike" cap="none">
                  <a:solidFill>
                    <a:srgbClr val="3D3E3E"/>
                  </a:solidFill>
                  <a:latin typeface="Sen"/>
                  <a:ea typeface="Sen"/>
                  <a:cs typeface="Sen"/>
                  <a:sym typeface="Sen"/>
                </a:rPr>
                <a:t>marketing </a:t>
              </a:r>
              <a:r>
                <a:rPr lang="en" sz="1400" b="0" i="0" u="none" strike="noStrike" cap="none">
                  <a:solidFill>
                    <a:srgbClr val="3D3E3E"/>
                  </a:solidFill>
                  <a:latin typeface="Sen"/>
                  <a:ea typeface="Sen"/>
                  <a:cs typeface="Sen"/>
                  <a:sym typeface="Sen"/>
                </a:rPr>
                <a:t>materials to </a:t>
              </a:r>
              <a:r>
                <a:rPr lang="en" sz="1400" b="1" i="0" u="none" strike="noStrike" cap="none">
                  <a:solidFill>
                    <a:srgbClr val="3D3E3E"/>
                  </a:solidFill>
                  <a:latin typeface="Sen"/>
                  <a:ea typeface="Sen"/>
                  <a:cs typeface="Sen"/>
                  <a:sym typeface="Sen"/>
                </a:rPr>
                <a:t>share this benefit</a:t>
              </a:r>
              <a:r>
                <a:rPr lang="en" sz="1400" b="0" i="0" u="none" strike="noStrike" cap="none">
                  <a:solidFill>
                    <a:srgbClr val="3D3E3E"/>
                  </a:solidFill>
                  <a:latin typeface="Sen"/>
                  <a:ea typeface="Sen"/>
                  <a:cs typeface="Sen"/>
                  <a:sym typeface="Sen"/>
                </a:rPr>
                <a:t> with members</a:t>
              </a:r>
              <a:endParaRPr sz="1400" b="0" i="0" u="none" strike="noStrike" cap="none">
                <a:solidFill>
                  <a:srgbClr val="3D3E3E"/>
                </a:solidFill>
                <a:latin typeface="Sen"/>
                <a:ea typeface="Sen"/>
                <a:cs typeface="Sen"/>
                <a:sym typeface="Sen"/>
              </a:endParaRPr>
            </a:p>
          </p:txBody>
        </p:sp>
        <p:sp>
          <p:nvSpPr>
            <p:cNvPr id="261" name="Google Shape;261;p4"/>
            <p:cNvSpPr txBox="1"/>
            <p:nvPr/>
          </p:nvSpPr>
          <p:spPr>
            <a:xfrm>
              <a:off x="4708750" y="1120863"/>
              <a:ext cx="41580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rgbClr val="000000"/>
                </a:buClr>
                <a:buSzPts val="2200"/>
                <a:buFont typeface="Arial"/>
                <a:buNone/>
              </a:pPr>
              <a:r>
                <a:rPr lang="en" sz="2200" b="1" i="0" u="none" strike="noStrike" cap="none">
                  <a:solidFill>
                    <a:srgbClr val="E4943D"/>
                  </a:solidFill>
                  <a:latin typeface="Sen"/>
                  <a:ea typeface="Sen"/>
                  <a:cs typeface="Sen"/>
                  <a:sym typeface="Sen"/>
                </a:rPr>
                <a:t>Support for Leaders:  </a:t>
              </a:r>
              <a:endParaRPr sz="2200" b="1" i="0" u="none" strike="noStrike" cap="none">
                <a:solidFill>
                  <a:srgbClr val="E4943D"/>
                </a:solidFill>
                <a:latin typeface="Sen"/>
                <a:ea typeface="Sen"/>
                <a:cs typeface="Sen"/>
                <a:sym typeface="Sen"/>
              </a:endParaRPr>
            </a:p>
          </p:txBody>
        </p:sp>
      </p:grpSp>
      <p:sp>
        <p:nvSpPr>
          <p:cNvPr id="262" name="Google Shape;262;p4"/>
          <p:cNvSpPr txBox="1"/>
          <p:nvPr/>
        </p:nvSpPr>
        <p:spPr>
          <a:xfrm>
            <a:off x="325350" y="696325"/>
            <a:ext cx="8275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chemeClr val="lt2"/>
                </a:solidFill>
                <a:latin typeface="Sen"/>
                <a:ea typeface="Sen"/>
                <a:cs typeface="Sen"/>
                <a:sym typeface="Sen"/>
              </a:rPr>
              <a:t>Affordable Education through the Union Plus Union College Benefit powered by Edvance</a:t>
            </a:r>
            <a:endParaRPr sz="1400" b="0" i="0" u="none" strike="noStrike" cap="none">
              <a:solidFill>
                <a:schemeClr val="lt2"/>
              </a:solidFill>
              <a:latin typeface="Sen"/>
              <a:ea typeface="Sen"/>
              <a:cs typeface="Sen"/>
              <a:sym typeface="Se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6"/>
        <p:cNvGrpSpPr/>
        <p:nvPr/>
      </p:nvGrpSpPr>
      <p:grpSpPr>
        <a:xfrm>
          <a:off x="0" y="0"/>
          <a:ext cx="0" cy="0"/>
          <a:chOff x="0" y="0"/>
          <a:chExt cx="0" cy="0"/>
        </a:xfrm>
      </p:grpSpPr>
      <p:sp>
        <p:nvSpPr>
          <p:cNvPr id="267" name="Google Shape;267;p5"/>
          <p:cNvSpPr txBox="1"/>
          <p:nvPr/>
        </p:nvSpPr>
        <p:spPr>
          <a:xfrm>
            <a:off x="225725" y="97300"/>
            <a:ext cx="8322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lt2"/>
                </a:solidFill>
                <a:latin typeface="Sen"/>
                <a:ea typeface="Sen"/>
                <a:cs typeface="Sen"/>
                <a:sym typeface="Sen"/>
              </a:rPr>
              <a:t>Education Marketplace</a:t>
            </a:r>
            <a:endParaRPr sz="2800" b="1" i="0" u="none" strike="noStrike" cap="none">
              <a:solidFill>
                <a:schemeClr val="lt2"/>
              </a:solidFill>
              <a:latin typeface="Sen"/>
              <a:ea typeface="Sen"/>
              <a:cs typeface="Sen"/>
              <a:sym typeface="Sen"/>
            </a:endParaRPr>
          </a:p>
        </p:txBody>
      </p:sp>
      <p:sp>
        <p:nvSpPr>
          <p:cNvPr id="268" name="Google Shape;268;p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5</a:t>
            </a:fld>
            <a:endParaRPr/>
          </a:p>
        </p:txBody>
      </p:sp>
      <p:pic>
        <p:nvPicPr>
          <p:cNvPr id="269" name="Google Shape;269;p5"/>
          <p:cNvPicPr preferRelativeResize="0"/>
          <p:nvPr/>
        </p:nvPicPr>
        <p:blipFill rotWithShape="1">
          <a:blip r:embed="rId3">
            <a:alphaModFix/>
          </a:blip>
          <a:srcRect/>
          <a:stretch/>
        </p:blipFill>
        <p:spPr>
          <a:xfrm>
            <a:off x="7489000" y="221139"/>
            <a:ext cx="1395450" cy="227350"/>
          </a:xfrm>
          <a:prstGeom prst="rect">
            <a:avLst/>
          </a:prstGeom>
          <a:noFill/>
          <a:ln>
            <a:noFill/>
          </a:ln>
        </p:spPr>
      </p:pic>
      <p:pic>
        <p:nvPicPr>
          <p:cNvPr id="270" name="Google Shape;270;p5"/>
          <p:cNvPicPr preferRelativeResize="0"/>
          <p:nvPr/>
        </p:nvPicPr>
        <p:blipFill rotWithShape="1">
          <a:blip r:embed="rId4">
            <a:alphaModFix/>
          </a:blip>
          <a:srcRect/>
          <a:stretch/>
        </p:blipFill>
        <p:spPr>
          <a:xfrm>
            <a:off x="467073" y="1382997"/>
            <a:ext cx="1344246" cy="773504"/>
          </a:xfrm>
          <a:prstGeom prst="rect">
            <a:avLst/>
          </a:prstGeom>
          <a:noFill/>
          <a:ln>
            <a:noFill/>
          </a:ln>
        </p:spPr>
      </p:pic>
      <p:cxnSp>
        <p:nvCxnSpPr>
          <p:cNvPr id="271" name="Google Shape;271;p5"/>
          <p:cNvCxnSpPr/>
          <p:nvPr/>
        </p:nvCxnSpPr>
        <p:spPr>
          <a:xfrm>
            <a:off x="4943204" y="1313225"/>
            <a:ext cx="3000" cy="3373500"/>
          </a:xfrm>
          <a:prstGeom prst="straightConnector1">
            <a:avLst/>
          </a:prstGeom>
          <a:noFill/>
          <a:ln w="9525" cap="flat" cmpd="sng">
            <a:solidFill>
              <a:srgbClr val="888888"/>
            </a:solidFill>
            <a:prstDash val="solid"/>
            <a:round/>
            <a:headEnd type="none" w="sm" len="sm"/>
            <a:tailEnd type="none" w="sm" len="sm"/>
          </a:ln>
        </p:spPr>
      </p:cxnSp>
      <p:sp>
        <p:nvSpPr>
          <p:cNvPr id="272" name="Google Shape;272;p5"/>
          <p:cNvSpPr txBox="1"/>
          <p:nvPr/>
        </p:nvSpPr>
        <p:spPr>
          <a:xfrm>
            <a:off x="5067325" y="1165575"/>
            <a:ext cx="38481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37500"/>
              </a:lnSpc>
              <a:spcBef>
                <a:spcPts val="0"/>
              </a:spcBef>
              <a:spcAft>
                <a:spcPts val="1000"/>
              </a:spcAft>
              <a:buClr>
                <a:srgbClr val="000000"/>
              </a:buClr>
              <a:buSzPts val="2000"/>
              <a:buFont typeface="Arial"/>
              <a:buNone/>
            </a:pPr>
            <a:r>
              <a:rPr lang="en" sz="2000" b="0" i="0" u="none" strike="noStrike" cap="none">
                <a:solidFill>
                  <a:srgbClr val="3D3E3E"/>
                </a:solidFill>
                <a:latin typeface="Sen"/>
                <a:ea typeface="Sen"/>
                <a:cs typeface="Sen"/>
                <a:sym typeface="Sen"/>
              </a:rPr>
              <a:t>Regionally Accredited </a:t>
            </a:r>
            <a:endParaRPr sz="2000" b="0" i="0" u="none" strike="noStrike" cap="none">
              <a:solidFill>
                <a:srgbClr val="3B5354"/>
              </a:solidFill>
              <a:latin typeface="Sen"/>
              <a:ea typeface="Sen"/>
              <a:cs typeface="Sen"/>
              <a:sym typeface="Sen"/>
            </a:endParaRPr>
          </a:p>
        </p:txBody>
      </p:sp>
      <p:sp>
        <p:nvSpPr>
          <p:cNvPr id="273" name="Google Shape;273;p5"/>
          <p:cNvSpPr txBox="1"/>
          <p:nvPr/>
        </p:nvSpPr>
        <p:spPr>
          <a:xfrm>
            <a:off x="5067325" y="1710377"/>
            <a:ext cx="38481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37500"/>
              </a:lnSpc>
              <a:spcBef>
                <a:spcPts val="0"/>
              </a:spcBef>
              <a:spcAft>
                <a:spcPts val="1000"/>
              </a:spcAft>
              <a:buClr>
                <a:schemeClr val="dk1"/>
              </a:buClr>
              <a:buSzPts val="1100"/>
              <a:buFont typeface="Arial"/>
              <a:buNone/>
            </a:pPr>
            <a:r>
              <a:rPr lang="en" sz="2000" b="0" i="0" u="none" strike="noStrike" cap="none">
                <a:solidFill>
                  <a:srgbClr val="3D3E3E"/>
                </a:solidFill>
                <a:latin typeface="Sen"/>
                <a:ea typeface="Sen"/>
                <a:cs typeface="Sen"/>
                <a:sym typeface="Sen"/>
              </a:rPr>
              <a:t>Transfer-Friendly </a:t>
            </a:r>
            <a:endParaRPr sz="2000" b="0" i="0" u="none" strike="noStrike" cap="none">
              <a:solidFill>
                <a:srgbClr val="3B5354"/>
              </a:solidFill>
              <a:latin typeface="Sen"/>
              <a:ea typeface="Sen"/>
              <a:cs typeface="Sen"/>
              <a:sym typeface="Sen"/>
            </a:endParaRPr>
          </a:p>
        </p:txBody>
      </p:sp>
      <p:sp>
        <p:nvSpPr>
          <p:cNvPr id="274" name="Google Shape;274;p5"/>
          <p:cNvSpPr txBox="1"/>
          <p:nvPr/>
        </p:nvSpPr>
        <p:spPr>
          <a:xfrm>
            <a:off x="5081125" y="3703675"/>
            <a:ext cx="39729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37500"/>
              </a:lnSpc>
              <a:spcBef>
                <a:spcPts val="0"/>
              </a:spcBef>
              <a:spcAft>
                <a:spcPts val="1000"/>
              </a:spcAft>
              <a:buClr>
                <a:schemeClr val="dk1"/>
              </a:buClr>
              <a:buSzPts val="1100"/>
              <a:buFont typeface="Arial"/>
              <a:buNone/>
            </a:pPr>
            <a:r>
              <a:rPr lang="en" sz="2000" b="0" i="0" u="none" strike="noStrike" cap="none">
                <a:solidFill>
                  <a:srgbClr val="3D3E3E"/>
                </a:solidFill>
                <a:latin typeface="Sen"/>
                <a:ea typeface="Sen"/>
                <a:cs typeface="Sen"/>
                <a:sym typeface="Sen"/>
              </a:rPr>
              <a:t>100% Online Program Portfolio</a:t>
            </a:r>
            <a:endParaRPr sz="2000" b="0" i="0" u="none" strike="noStrike" cap="none">
              <a:solidFill>
                <a:srgbClr val="3D3E3E"/>
              </a:solidFill>
              <a:latin typeface="Sen"/>
              <a:ea typeface="Sen"/>
              <a:cs typeface="Sen"/>
              <a:sym typeface="Sen"/>
            </a:endParaRPr>
          </a:p>
        </p:txBody>
      </p:sp>
      <p:sp>
        <p:nvSpPr>
          <p:cNvPr id="275" name="Google Shape;275;p5"/>
          <p:cNvSpPr txBox="1"/>
          <p:nvPr/>
        </p:nvSpPr>
        <p:spPr>
          <a:xfrm>
            <a:off x="5067325" y="2827875"/>
            <a:ext cx="42984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000" b="0" i="0" u="none" strike="noStrike" cap="none">
                <a:solidFill>
                  <a:srgbClr val="3D3E3E"/>
                </a:solidFill>
                <a:latin typeface="Sen"/>
                <a:ea typeface="Sen"/>
                <a:cs typeface="Sen"/>
                <a:sym typeface="Sen"/>
              </a:rPr>
              <a:t>Over 125+ Programs Offering </a:t>
            </a:r>
          </a:p>
          <a:p>
            <a:pPr marL="0" marR="0" lvl="0" indent="0" algn="l" rtl="0">
              <a:lnSpc>
                <a:spcPct val="100000"/>
              </a:lnSpc>
              <a:spcBef>
                <a:spcPts val="0"/>
              </a:spcBef>
              <a:spcAft>
                <a:spcPts val="0"/>
              </a:spcAft>
              <a:buClr>
                <a:schemeClr val="dk1"/>
              </a:buClr>
              <a:buSzPts val="1100"/>
              <a:buFont typeface="Arial"/>
              <a:buNone/>
            </a:pPr>
            <a:r>
              <a:rPr lang="en" sz="2000" b="0" i="0" u="none" strike="noStrike" cap="none">
                <a:solidFill>
                  <a:srgbClr val="3D3E3E"/>
                </a:solidFill>
                <a:latin typeface="Sen"/>
                <a:ea typeface="Sen"/>
                <a:cs typeface="Sen"/>
                <a:sym typeface="Sen"/>
              </a:rPr>
              <a:t>In-Demand Skills &amp; Credentials</a:t>
            </a:r>
            <a:endParaRPr sz="2000" b="0" i="0" u="none" strike="noStrike" cap="none">
              <a:solidFill>
                <a:srgbClr val="3D3E3E"/>
              </a:solidFill>
              <a:latin typeface="Sen"/>
              <a:ea typeface="Sen"/>
              <a:cs typeface="Sen"/>
              <a:sym typeface="Sen"/>
            </a:endParaRPr>
          </a:p>
        </p:txBody>
      </p:sp>
      <p:sp>
        <p:nvSpPr>
          <p:cNvPr id="276" name="Google Shape;276;p5"/>
          <p:cNvSpPr txBox="1"/>
          <p:nvPr/>
        </p:nvSpPr>
        <p:spPr>
          <a:xfrm>
            <a:off x="5081125" y="4282863"/>
            <a:ext cx="41484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37500"/>
              </a:lnSpc>
              <a:spcBef>
                <a:spcPts val="0"/>
              </a:spcBef>
              <a:spcAft>
                <a:spcPts val="1000"/>
              </a:spcAft>
              <a:buClr>
                <a:schemeClr val="dk1"/>
              </a:buClr>
              <a:buSzPts val="1100"/>
              <a:buFont typeface="Arial"/>
              <a:buNone/>
            </a:pPr>
            <a:r>
              <a:rPr lang="en" sz="2000" b="0" i="0" u="none" strike="noStrike" cap="none">
                <a:solidFill>
                  <a:srgbClr val="3D3E3E"/>
                </a:solidFill>
                <a:latin typeface="Sen"/>
                <a:ea typeface="Sen"/>
                <a:cs typeface="Sen"/>
                <a:sym typeface="Sen"/>
              </a:rPr>
              <a:t>Multiple Class Starts per Year</a:t>
            </a:r>
            <a:endParaRPr sz="2000" b="0" i="0" u="none" strike="noStrike" cap="none">
              <a:solidFill>
                <a:srgbClr val="3D3E3E"/>
              </a:solidFill>
              <a:latin typeface="Sen"/>
              <a:ea typeface="Sen"/>
              <a:cs typeface="Sen"/>
              <a:sym typeface="Sen"/>
            </a:endParaRPr>
          </a:p>
        </p:txBody>
      </p:sp>
      <p:sp>
        <p:nvSpPr>
          <p:cNvPr id="277" name="Google Shape;277;p5"/>
          <p:cNvSpPr txBox="1"/>
          <p:nvPr/>
        </p:nvSpPr>
        <p:spPr>
          <a:xfrm>
            <a:off x="3423289" y="4835700"/>
            <a:ext cx="2297400" cy="307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434343"/>
                </a:solidFill>
                <a:latin typeface="Lato"/>
                <a:ea typeface="Lato"/>
                <a:cs typeface="Lato"/>
                <a:sym typeface="Lato"/>
              </a:rPr>
              <a:t>EDVANCE | 2025</a:t>
            </a:r>
            <a:endParaRPr sz="800" b="1" i="0" u="none" strike="noStrike" cap="none">
              <a:solidFill>
                <a:srgbClr val="434343"/>
              </a:solidFill>
              <a:latin typeface="Lato"/>
              <a:ea typeface="Lato"/>
              <a:cs typeface="Lato"/>
              <a:sym typeface="Lato"/>
            </a:endParaRPr>
          </a:p>
        </p:txBody>
      </p:sp>
      <p:sp>
        <p:nvSpPr>
          <p:cNvPr id="278" name="Google Shape;278;p5"/>
          <p:cNvSpPr txBox="1"/>
          <p:nvPr/>
        </p:nvSpPr>
        <p:spPr>
          <a:xfrm>
            <a:off x="328200" y="606938"/>
            <a:ext cx="8487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37500"/>
              </a:lnSpc>
              <a:spcBef>
                <a:spcPts val="0"/>
              </a:spcBef>
              <a:spcAft>
                <a:spcPts val="0"/>
              </a:spcAft>
              <a:buClr>
                <a:srgbClr val="000000"/>
              </a:buClr>
              <a:buSzPts val="1100"/>
              <a:buFont typeface="Arial"/>
              <a:buNone/>
            </a:pPr>
            <a:r>
              <a:rPr lang="en" sz="1400" b="0" i="0" u="none" strike="noStrike" cap="none">
                <a:solidFill>
                  <a:schemeClr val="lt2"/>
                </a:solidFill>
                <a:latin typeface="Sen"/>
                <a:ea typeface="Sen"/>
                <a:cs typeface="Sen"/>
                <a:sym typeface="Sen"/>
              </a:rPr>
              <a:t>A Stronger, Smarter Path to Education for Union Families</a:t>
            </a:r>
            <a:endParaRPr sz="1200" b="0" i="0" u="none" strike="noStrike" cap="none">
              <a:solidFill>
                <a:schemeClr val="lt2"/>
              </a:solidFill>
              <a:latin typeface="Sen"/>
              <a:ea typeface="Sen"/>
              <a:cs typeface="Sen"/>
              <a:sym typeface="Sen"/>
            </a:endParaRPr>
          </a:p>
        </p:txBody>
      </p:sp>
      <p:sp>
        <p:nvSpPr>
          <p:cNvPr id="279" name="Google Shape;279;p5"/>
          <p:cNvSpPr txBox="1"/>
          <p:nvPr/>
        </p:nvSpPr>
        <p:spPr>
          <a:xfrm>
            <a:off x="5081125" y="2266875"/>
            <a:ext cx="41484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37500"/>
              </a:lnSpc>
              <a:spcBef>
                <a:spcPts val="0"/>
              </a:spcBef>
              <a:spcAft>
                <a:spcPts val="1000"/>
              </a:spcAft>
              <a:buClr>
                <a:srgbClr val="000000"/>
              </a:buClr>
              <a:buSzPts val="2000"/>
              <a:buFont typeface="Arial"/>
              <a:buNone/>
            </a:pPr>
            <a:r>
              <a:rPr lang="en" sz="2000" b="0" i="0" u="none" strike="noStrike" cap="none">
                <a:solidFill>
                  <a:srgbClr val="3D3E3E"/>
                </a:solidFill>
                <a:latin typeface="Sen"/>
                <a:ea typeface="Sen"/>
                <a:cs typeface="Sen"/>
                <a:sym typeface="Sen"/>
              </a:rPr>
              <a:t>Tuition Discounts up to 50% Off</a:t>
            </a:r>
            <a:endParaRPr sz="2000" b="0" i="0" u="none" strike="noStrike" cap="none">
              <a:solidFill>
                <a:srgbClr val="3B5354"/>
              </a:solidFill>
              <a:latin typeface="Sen"/>
              <a:ea typeface="Sen"/>
              <a:cs typeface="Sen"/>
              <a:sym typeface="Sen"/>
            </a:endParaRPr>
          </a:p>
        </p:txBody>
      </p:sp>
      <p:pic>
        <p:nvPicPr>
          <p:cNvPr id="280" name="Google Shape;280;p5"/>
          <p:cNvPicPr preferRelativeResize="0"/>
          <p:nvPr/>
        </p:nvPicPr>
        <p:blipFill rotWithShape="1">
          <a:blip r:embed="rId5">
            <a:alphaModFix/>
          </a:blip>
          <a:srcRect/>
          <a:stretch/>
        </p:blipFill>
        <p:spPr>
          <a:xfrm>
            <a:off x="2120348" y="1516875"/>
            <a:ext cx="2651760" cy="640080"/>
          </a:xfrm>
          <a:prstGeom prst="rect">
            <a:avLst/>
          </a:prstGeom>
          <a:noFill/>
          <a:ln>
            <a:noFill/>
          </a:ln>
        </p:spPr>
      </p:pic>
      <p:pic>
        <p:nvPicPr>
          <p:cNvPr id="281" name="Google Shape;281;p5"/>
          <p:cNvPicPr preferRelativeResize="0"/>
          <p:nvPr/>
        </p:nvPicPr>
        <p:blipFill rotWithShape="1">
          <a:blip r:embed="rId6">
            <a:alphaModFix/>
          </a:blip>
          <a:srcRect/>
          <a:stretch/>
        </p:blipFill>
        <p:spPr>
          <a:xfrm>
            <a:off x="2469575" y="2715338"/>
            <a:ext cx="2143387" cy="640080"/>
          </a:xfrm>
          <a:prstGeom prst="rect">
            <a:avLst/>
          </a:prstGeom>
          <a:noFill/>
          <a:ln>
            <a:noFill/>
          </a:ln>
        </p:spPr>
      </p:pic>
      <p:pic>
        <p:nvPicPr>
          <p:cNvPr id="282" name="Google Shape;282;p5"/>
          <p:cNvPicPr preferRelativeResize="0"/>
          <p:nvPr/>
        </p:nvPicPr>
        <p:blipFill rotWithShape="1">
          <a:blip r:embed="rId7">
            <a:alphaModFix/>
          </a:blip>
          <a:srcRect/>
          <a:stretch/>
        </p:blipFill>
        <p:spPr>
          <a:xfrm>
            <a:off x="2281800" y="4066226"/>
            <a:ext cx="2301362" cy="475488"/>
          </a:xfrm>
          <a:prstGeom prst="rect">
            <a:avLst/>
          </a:prstGeom>
          <a:noFill/>
          <a:ln>
            <a:noFill/>
          </a:ln>
        </p:spPr>
      </p:pic>
      <p:pic>
        <p:nvPicPr>
          <p:cNvPr id="283" name="Google Shape;283;p5"/>
          <p:cNvPicPr preferRelativeResize="0"/>
          <p:nvPr/>
        </p:nvPicPr>
        <p:blipFill rotWithShape="1">
          <a:blip r:embed="rId8">
            <a:alphaModFix/>
          </a:blip>
          <a:srcRect/>
          <a:stretch/>
        </p:blipFill>
        <p:spPr>
          <a:xfrm>
            <a:off x="494538" y="3772313"/>
            <a:ext cx="1289304" cy="914400"/>
          </a:xfrm>
          <a:prstGeom prst="rect">
            <a:avLst/>
          </a:prstGeom>
          <a:noFill/>
          <a:ln>
            <a:noFill/>
          </a:ln>
        </p:spPr>
      </p:pic>
      <p:pic>
        <p:nvPicPr>
          <p:cNvPr id="284" name="Google Shape;284;p5"/>
          <p:cNvPicPr preferRelativeResize="0"/>
          <p:nvPr/>
        </p:nvPicPr>
        <p:blipFill rotWithShape="1">
          <a:blip r:embed="rId9">
            <a:alphaModFix/>
          </a:blip>
          <a:srcRect t="33154" b="34719"/>
          <a:stretch/>
        </p:blipFill>
        <p:spPr>
          <a:xfrm>
            <a:off x="139075" y="2677425"/>
            <a:ext cx="2000250" cy="6400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8"/>
        <p:cNvGrpSpPr/>
        <p:nvPr/>
      </p:nvGrpSpPr>
      <p:grpSpPr>
        <a:xfrm>
          <a:off x="0" y="0"/>
          <a:ext cx="0" cy="0"/>
          <a:chOff x="0" y="0"/>
          <a:chExt cx="0" cy="0"/>
        </a:xfrm>
      </p:grpSpPr>
      <p:sp>
        <p:nvSpPr>
          <p:cNvPr id="289" name="Google Shape;289;p6"/>
          <p:cNvSpPr/>
          <p:nvPr/>
        </p:nvSpPr>
        <p:spPr>
          <a:xfrm>
            <a:off x="201175" y="2340875"/>
            <a:ext cx="2295000" cy="770700"/>
          </a:xfrm>
          <a:prstGeom prst="rect">
            <a:avLst/>
          </a:prstGeom>
          <a:noFill/>
          <a:ln w="9525" cap="flat" cmpd="sng">
            <a:solidFill>
              <a:srgbClr val="D6E4E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6"/>
          <p:cNvSpPr txBox="1"/>
          <p:nvPr/>
        </p:nvSpPr>
        <p:spPr>
          <a:xfrm>
            <a:off x="225725" y="97300"/>
            <a:ext cx="8322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lt2"/>
                </a:solidFill>
                <a:latin typeface="Sen"/>
                <a:ea typeface="Sen"/>
                <a:cs typeface="Sen"/>
                <a:sym typeface="Sen"/>
              </a:rPr>
              <a:t>Education Marketplace Programs</a:t>
            </a:r>
            <a:endParaRPr sz="2800" b="1" i="0" u="none" strike="noStrike" cap="none">
              <a:solidFill>
                <a:schemeClr val="lt2"/>
              </a:solidFill>
              <a:latin typeface="Sen"/>
              <a:ea typeface="Sen"/>
              <a:cs typeface="Sen"/>
              <a:sym typeface="Sen"/>
            </a:endParaRPr>
          </a:p>
        </p:txBody>
      </p:sp>
      <p:sp>
        <p:nvSpPr>
          <p:cNvPr id="291" name="Google Shape;291;p6"/>
          <p:cNvSpPr/>
          <p:nvPr/>
        </p:nvSpPr>
        <p:spPr>
          <a:xfrm>
            <a:off x="203181" y="4215384"/>
            <a:ext cx="2295000" cy="770700"/>
          </a:xfrm>
          <a:prstGeom prst="rect">
            <a:avLst/>
          </a:prstGeom>
          <a:noFill/>
          <a:ln w="9525" cap="flat" cmpd="sng">
            <a:solidFill>
              <a:srgbClr val="D6E4E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6"/>
          <p:cNvSpPr txBox="1"/>
          <p:nvPr/>
        </p:nvSpPr>
        <p:spPr>
          <a:xfrm>
            <a:off x="301353" y="615738"/>
            <a:ext cx="7936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37500"/>
              </a:lnSpc>
              <a:spcBef>
                <a:spcPts val="0"/>
              </a:spcBef>
              <a:spcAft>
                <a:spcPts val="0"/>
              </a:spcAft>
              <a:buClr>
                <a:srgbClr val="000000"/>
              </a:buClr>
              <a:buSzPts val="1400"/>
              <a:buFont typeface="Arial"/>
              <a:buNone/>
            </a:pPr>
            <a:r>
              <a:rPr lang="en" sz="1400" b="0" i="0" u="none" strike="noStrike" cap="none">
                <a:solidFill>
                  <a:schemeClr val="lt2"/>
                </a:solidFill>
                <a:latin typeface="Sen"/>
                <a:ea typeface="Sen"/>
                <a:cs typeface="Sen"/>
                <a:sym typeface="Sen"/>
              </a:rPr>
              <a:t>Over 125 Program Offerings from Partner Schools</a:t>
            </a:r>
            <a:endParaRPr sz="1400" b="0" i="0" u="none" strike="noStrike" cap="none">
              <a:solidFill>
                <a:schemeClr val="lt2"/>
              </a:solidFill>
              <a:latin typeface="Sen"/>
              <a:ea typeface="Sen"/>
              <a:cs typeface="Sen"/>
              <a:sym typeface="Sen"/>
            </a:endParaRPr>
          </a:p>
        </p:txBody>
      </p:sp>
      <p:sp>
        <p:nvSpPr>
          <p:cNvPr id="293" name="Google Shape;293;p6"/>
          <p:cNvSpPr txBox="1"/>
          <p:nvPr/>
        </p:nvSpPr>
        <p:spPr>
          <a:xfrm>
            <a:off x="5716950" y="1076675"/>
            <a:ext cx="2521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accent6"/>
                </a:solidFill>
                <a:latin typeface="Sen"/>
                <a:ea typeface="Sen"/>
                <a:cs typeface="Sen"/>
                <a:sym typeface="Sen"/>
              </a:rPr>
              <a:t>NEWLY AVAILABLE PROGRAMS </a:t>
            </a:r>
            <a:endParaRPr sz="1300" b="0" i="0" u="none" strike="noStrike" cap="none">
              <a:solidFill>
                <a:srgbClr val="000000"/>
              </a:solidFill>
              <a:latin typeface="Sen"/>
              <a:ea typeface="Sen"/>
              <a:cs typeface="Sen"/>
              <a:sym typeface="Sen"/>
            </a:endParaRPr>
          </a:p>
        </p:txBody>
      </p:sp>
      <p:sp>
        <p:nvSpPr>
          <p:cNvPr id="294" name="Google Shape;294;p6"/>
          <p:cNvSpPr/>
          <p:nvPr/>
        </p:nvSpPr>
        <p:spPr>
          <a:xfrm>
            <a:off x="203118" y="3255264"/>
            <a:ext cx="2295000" cy="770700"/>
          </a:xfrm>
          <a:prstGeom prst="rect">
            <a:avLst/>
          </a:prstGeom>
          <a:noFill/>
          <a:ln w="9525" cap="flat" cmpd="sng">
            <a:solidFill>
              <a:srgbClr val="D6E4E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6"/>
          <p:cNvSpPr/>
          <p:nvPr/>
        </p:nvSpPr>
        <p:spPr>
          <a:xfrm>
            <a:off x="2504618" y="3255275"/>
            <a:ext cx="3028500" cy="770700"/>
          </a:xfrm>
          <a:prstGeom prst="rect">
            <a:avLst/>
          </a:prstGeom>
          <a:solidFill>
            <a:srgbClr val="F3F9F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6"/>
          <p:cNvSpPr txBox="1"/>
          <p:nvPr/>
        </p:nvSpPr>
        <p:spPr>
          <a:xfrm>
            <a:off x="2572418" y="3352800"/>
            <a:ext cx="2892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endParaRPr sz="1300" b="1" i="0" u="none" strike="noStrike" cap="none">
              <a:solidFill>
                <a:srgbClr val="FF0000"/>
              </a:solidFill>
              <a:latin typeface="Arial"/>
              <a:ea typeface="Arial"/>
              <a:cs typeface="Arial"/>
              <a:sym typeface="Arial"/>
            </a:endParaRPr>
          </a:p>
        </p:txBody>
      </p:sp>
      <p:sp>
        <p:nvSpPr>
          <p:cNvPr id="297" name="Google Shape;297;p6"/>
          <p:cNvSpPr/>
          <p:nvPr/>
        </p:nvSpPr>
        <p:spPr>
          <a:xfrm>
            <a:off x="5497393" y="3252825"/>
            <a:ext cx="3028500" cy="770700"/>
          </a:xfrm>
          <a:prstGeom prst="rect">
            <a:avLst/>
          </a:prstGeom>
          <a:solidFill>
            <a:srgbClr val="F3F9F8"/>
          </a:solidFill>
          <a:ln w="9525" cap="flat" cmpd="sng">
            <a:solidFill>
              <a:srgbClr val="D6E4ED"/>
            </a:solidFill>
            <a:prstDash val="solid"/>
            <a:round/>
            <a:headEnd type="none" w="sm" len="sm"/>
            <a:tailEnd type="none" w="sm" len="sm"/>
          </a:ln>
          <a:effectLst>
            <a:outerShdw blurRad="57150" dist="19050" dir="5400000" algn="bl" rotWithShape="0">
              <a:srgbClr val="B4CEDE">
                <a:alpha val="4901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6"/>
          <p:cNvSpPr txBox="1"/>
          <p:nvPr/>
        </p:nvSpPr>
        <p:spPr>
          <a:xfrm>
            <a:off x="5486400" y="3200400"/>
            <a:ext cx="2986200" cy="861900"/>
          </a:xfrm>
          <a:prstGeom prst="rect">
            <a:avLst/>
          </a:prstGeom>
          <a:noFill/>
          <a:ln>
            <a:noFill/>
          </a:ln>
        </p:spPr>
        <p:txBody>
          <a:bodyPr spcFirstLastPara="1" wrap="square" lIns="91425" tIns="91425" rIns="91425" bIns="91425" anchor="t" anchorCtr="0">
            <a:spAutoFit/>
          </a:bodyPr>
          <a:lstStyle/>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MS in Criminal Justice</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MS in Artificial Intelligence</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MS in Engineering Management</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Doctorate in Quality Systems</a:t>
            </a:r>
            <a:endParaRPr sz="1100" b="0" i="0" u="none" strike="noStrike" cap="none">
              <a:solidFill>
                <a:schemeClr val="accent6"/>
              </a:solidFill>
              <a:latin typeface="Sen"/>
              <a:ea typeface="Sen"/>
              <a:cs typeface="Sen"/>
              <a:sym typeface="Sen"/>
            </a:endParaRPr>
          </a:p>
        </p:txBody>
      </p:sp>
      <p:sp>
        <p:nvSpPr>
          <p:cNvPr id="299" name="Google Shape;299;p6"/>
          <p:cNvSpPr/>
          <p:nvPr/>
        </p:nvSpPr>
        <p:spPr>
          <a:xfrm>
            <a:off x="203125" y="1350275"/>
            <a:ext cx="2299500" cy="770700"/>
          </a:xfrm>
          <a:prstGeom prst="rect">
            <a:avLst/>
          </a:prstGeom>
          <a:noFill/>
          <a:ln w="9525" cap="flat" cmpd="sng">
            <a:solidFill>
              <a:srgbClr val="D6E4E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6"/>
          <p:cNvSpPr/>
          <p:nvPr/>
        </p:nvSpPr>
        <p:spPr>
          <a:xfrm>
            <a:off x="2510100" y="1350275"/>
            <a:ext cx="2960700" cy="770700"/>
          </a:xfrm>
          <a:prstGeom prst="rect">
            <a:avLst/>
          </a:prstGeom>
          <a:solidFill>
            <a:srgbClr val="F3F9F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6"/>
          <p:cNvSpPr txBox="1"/>
          <p:nvPr/>
        </p:nvSpPr>
        <p:spPr>
          <a:xfrm>
            <a:off x="2514600" y="1285325"/>
            <a:ext cx="2892900" cy="861900"/>
          </a:xfrm>
          <a:prstGeom prst="rect">
            <a:avLst/>
          </a:prstGeom>
          <a:noFill/>
          <a:ln>
            <a:noFill/>
          </a:ln>
        </p:spPr>
        <p:txBody>
          <a:bodyPr spcFirstLastPara="1" wrap="square" lIns="91425" tIns="91425" rIns="91425" bIns="91425" anchor="t" anchorCtr="0">
            <a:spAutoFit/>
          </a:bodyPr>
          <a:lstStyle/>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Business</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Accounting &amp; Finance</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Criminal Justice</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General Studies</a:t>
            </a:r>
            <a:endParaRPr sz="1100" b="0" i="0" u="none" strike="noStrike" cap="none">
              <a:solidFill>
                <a:schemeClr val="accent6"/>
              </a:solidFill>
              <a:latin typeface="Sen"/>
              <a:ea typeface="Sen"/>
              <a:cs typeface="Sen"/>
              <a:sym typeface="Sen"/>
            </a:endParaRPr>
          </a:p>
        </p:txBody>
      </p:sp>
      <p:sp>
        <p:nvSpPr>
          <p:cNvPr id="302" name="Google Shape;302;p6"/>
          <p:cNvSpPr/>
          <p:nvPr/>
        </p:nvSpPr>
        <p:spPr>
          <a:xfrm>
            <a:off x="5497400" y="1347825"/>
            <a:ext cx="3028500" cy="770700"/>
          </a:xfrm>
          <a:prstGeom prst="rect">
            <a:avLst/>
          </a:prstGeom>
          <a:solidFill>
            <a:srgbClr val="F3F9F8"/>
          </a:solidFill>
          <a:ln w="9525" cap="flat" cmpd="sng">
            <a:solidFill>
              <a:srgbClr val="D6E4ED"/>
            </a:solidFill>
            <a:prstDash val="solid"/>
            <a:round/>
            <a:headEnd type="none" w="sm" len="sm"/>
            <a:tailEnd type="none" w="sm" len="sm"/>
          </a:ln>
          <a:effectLst>
            <a:outerShdw blurRad="57150" dist="19050" dir="5400000" algn="bl" rotWithShape="0">
              <a:srgbClr val="B4CEDE">
                <a:alpha val="4901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6"/>
          <p:cNvSpPr txBox="1"/>
          <p:nvPr/>
        </p:nvSpPr>
        <p:spPr>
          <a:xfrm>
            <a:off x="5486400" y="1295400"/>
            <a:ext cx="3028500" cy="861900"/>
          </a:xfrm>
          <a:prstGeom prst="rect">
            <a:avLst/>
          </a:prstGeom>
          <a:noFill/>
          <a:ln>
            <a:noFill/>
          </a:ln>
        </p:spPr>
        <p:txBody>
          <a:bodyPr spcFirstLastPara="1" wrap="square" lIns="91425" tIns="91425" rIns="91425" bIns="91425" anchor="t" anchorCtr="0">
            <a:spAutoFit/>
          </a:bodyPr>
          <a:lstStyle/>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Health &amp; Human Services</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Medical Assisting &amp; Coding</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Healthcare Administration</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Legal Studies</a:t>
            </a:r>
            <a:endParaRPr sz="1100" b="0" i="0" u="none" strike="noStrike" cap="none">
              <a:solidFill>
                <a:schemeClr val="accent6"/>
              </a:solidFill>
              <a:latin typeface="Sen"/>
              <a:ea typeface="Sen"/>
              <a:cs typeface="Sen"/>
              <a:sym typeface="Sen"/>
            </a:endParaRPr>
          </a:p>
        </p:txBody>
      </p:sp>
      <p:sp>
        <p:nvSpPr>
          <p:cNvPr id="304" name="Google Shape;304;p6"/>
          <p:cNvSpPr/>
          <p:nvPr/>
        </p:nvSpPr>
        <p:spPr>
          <a:xfrm>
            <a:off x="2502668" y="2340875"/>
            <a:ext cx="3028500" cy="770700"/>
          </a:xfrm>
          <a:prstGeom prst="rect">
            <a:avLst/>
          </a:prstGeom>
          <a:solidFill>
            <a:srgbClr val="F3F9F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6"/>
          <p:cNvSpPr txBox="1"/>
          <p:nvPr/>
        </p:nvSpPr>
        <p:spPr>
          <a:xfrm>
            <a:off x="2570468" y="2296775"/>
            <a:ext cx="2892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endParaRPr sz="1300" b="1" i="0" u="none" strike="noStrike" cap="none">
              <a:solidFill>
                <a:schemeClr val="accent6"/>
              </a:solidFill>
              <a:latin typeface="Arial"/>
              <a:ea typeface="Arial"/>
              <a:cs typeface="Arial"/>
              <a:sym typeface="Arial"/>
            </a:endParaRPr>
          </a:p>
        </p:txBody>
      </p:sp>
      <p:sp>
        <p:nvSpPr>
          <p:cNvPr id="306" name="Google Shape;306;p6"/>
          <p:cNvSpPr/>
          <p:nvPr/>
        </p:nvSpPr>
        <p:spPr>
          <a:xfrm>
            <a:off x="5495443" y="2338425"/>
            <a:ext cx="3028500" cy="770700"/>
          </a:xfrm>
          <a:prstGeom prst="rect">
            <a:avLst/>
          </a:prstGeom>
          <a:solidFill>
            <a:srgbClr val="F3F9F8"/>
          </a:solidFill>
          <a:ln w="9525" cap="flat" cmpd="sng">
            <a:solidFill>
              <a:srgbClr val="D6E4ED"/>
            </a:solidFill>
            <a:prstDash val="solid"/>
            <a:round/>
            <a:headEnd type="none" w="sm" len="sm"/>
            <a:tailEnd type="none" w="sm" len="sm"/>
          </a:ln>
          <a:effectLst>
            <a:outerShdw blurRad="57150" dist="19050" dir="5400000" algn="bl" rotWithShape="0">
              <a:srgbClr val="B4CEDE">
                <a:alpha val="4901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6"/>
          <p:cNvSpPr txBox="1"/>
          <p:nvPr/>
        </p:nvSpPr>
        <p:spPr>
          <a:xfrm>
            <a:off x="5484450" y="2286000"/>
            <a:ext cx="2986200" cy="861900"/>
          </a:xfrm>
          <a:prstGeom prst="rect">
            <a:avLst/>
          </a:prstGeom>
          <a:noFill/>
          <a:ln>
            <a:noFill/>
          </a:ln>
        </p:spPr>
        <p:txBody>
          <a:bodyPr spcFirstLastPara="1" wrap="square" lIns="91425" tIns="91425" rIns="91425" bIns="91425" anchor="t" anchorCtr="0">
            <a:spAutoFit/>
          </a:bodyPr>
          <a:lstStyle/>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Project Management</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Business Analytics</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Information Systems</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Health Information Management</a:t>
            </a:r>
            <a:endParaRPr sz="1100" b="0" i="0" u="none" strike="noStrike" cap="none">
              <a:solidFill>
                <a:schemeClr val="accent6"/>
              </a:solidFill>
              <a:latin typeface="Sen"/>
              <a:ea typeface="Sen"/>
              <a:cs typeface="Sen"/>
              <a:sym typeface="Sen"/>
            </a:endParaRPr>
          </a:p>
        </p:txBody>
      </p:sp>
      <p:sp>
        <p:nvSpPr>
          <p:cNvPr id="308" name="Google Shape;308;p6"/>
          <p:cNvSpPr/>
          <p:nvPr/>
        </p:nvSpPr>
        <p:spPr>
          <a:xfrm>
            <a:off x="2504680" y="4215395"/>
            <a:ext cx="3028500" cy="770700"/>
          </a:xfrm>
          <a:prstGeom prst="rect">
            <a:avLst/>
          </a:prstGeom>
          <a:solidFill>
            <a:srgbClr val="F3F9F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6"/>
          <p:cNvSpPr txBox="1"/>
          <p:nvPr/>
        </p:nvSpPr>
        <p:spPr>
          <a:xfrm>
            <a:off x="2572481" y="4323695"/>
            <a:ext cx="2892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endParaRPr sz="1300" b="1" i="0" u="none" strike="noStrike" cap="none">
              <a:solidFill>
                <a:schemeClr val="accent6"/>
              </a:solidFill>
              <a:latin typeface="Arial"/>
              <a:ea typeface="Arial"/>
              <a:cs typeface="Arial"/>
              <a:sym typeface="Arial"/>
            </a:endParaRPr>
          </a:p>
        </p:txBody>
      </p:sp>
      <p:sp>
        <p:nvSpPr>
          <p:cNvPr id="310" name="Google Shape;310;p6"/>
          <p:cNvSpPr/>
          <p:nvPr/>
        </p:nvSpPr>
        <p:spPr>
          <a:xfrm>
            <a:off x="5497456" y="4212945"/>
            <a:ext cx="3028500" cy="770700"/>
          </a:xfrm>
          <a:prstGeom prst="rect">
            <a:avLst/>
          </a:prstGeom>
          <a:solidFill>
            <a:srgbClr val="F3F9F8"/>
          </a:solidFill>
          <a:ln w="9525" cap="flat" cmpd="sng">
            <a:solidFill>
              <a:srgbClr val="D6E4ED"/>
            </a:solidFill>
            <a:prstDash val="solid"/>
            <a:round/>
            <a:headEnd type="none" w="sm" len="sm"/>
            <a:tailEnd type="none" w="sm" len="sm"/>
          </a:ln>
          <a:effectLst>
            <a:outerShdw blurRad="57150" dist="19050" dir="5400000" algn="bl" rotWithShape="0">
              <a:srgbClr val="B4CEDE">
                <a:alpha val="4901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6"/>
          <p:cNvSpPr txBox="1"/>
          <p:nvPr/>
        </p:nvSpPr>
        <p:spPr>
          <a:xfrm>
            <a:off x="5486450" y="4160525"/>
            <a:ext cx="3142500" cy="861900"/>
          </a:xfrm>
          <a:prstGeom prst="rect">
            <a:avLst/>
          </a:prstGeom>
          <a:noFill/>
          <a:ln>
            <a:noFill/>
          </a:ln>
        </p:spPr>
        <p:txBody>
          <a:bodyPr spcFirstLastPara="1" wrap="square" lIns="91425" tIns="91425" rIns="91425" bIns="91425" anchor="t" anchorCtr="0">
            <a:spAutoFit/>
          </a:bodyPr>
          <a:lstStyle/>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Environmental Health &amp; Safety</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Supervisory Management</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Quality Technology- Lean Six Sigma</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Education</a:t>
            </a:r>
            <a:endParaRPr sz="1100" b="0" i="0" u="none" strike="noStrike" cap="none">
              <a:solidFill>
                <a:schemeClr val="accent6"/>
              </a:solidFill>
              <a:latin typeface="Sen"/>
              <a:ea typeface="Sen"/>
              <a:cs typeface="Sen"/>
              <a:sym typeface="Sen"/>
            </a:endParaRPr>
          </a:p>
        </p:txBody>
      </p:sp>
      <p:sp>
        <p:nvSpPr>
          <p:cNvPr id="312" name="Google Shape;312;p6"/>
          <p:cNvSpPr txBox="1"/>
          <p:nvPr/>
        </p:nvSpPr>
        <p:spPr>
          <a:xfrm>
            <a:off x="201168" y="1554480"/>
            <a:ext cx="22386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6"/>
                </a:solidFill>
                <a:latin typeface="Sen"/>
                <a:ea typeface="Sen"/>
                <a:cs typeface="Sen"/>
                <a:sym typeface="Sen"/>
              </a:rPr>
              <a:t>Associate Degrees</a:t>
            </a:r>
            <a:endParaRPr sz="1500" b="1" i="0" u="none" strike="noStrike" cap="none">
              <a:solidFill>
                <a:schemeClr val="accent6"/>
              </a:solidFill>
              <a:latin typeface="Arial"/>
              <a:ea typeface="Arial"/>
              <a:cs typeface="Arial"/>
              <a:sym typeface="Arial"/>
            </a:endParaRPr>
          </a:p>
        </p:txBody>
      </p:sp>
      <p:sp>
        <p:nvSpPr>
          <p:cNvPr id="313" name="Google Shape;313;p6"/>
          <p:cNvSpPr txBox="1"/>
          <p:nvPr/>
        </p:nvSpPr>
        <p:spPr>
          <a:xfrm>
            <a:off x="203175" y="2551176"/>
            <a:ext cx="23115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6"/>
                </a:solidFill>
                <a:latin typeface="Sen"/>
                <a:ea typeface="Sen"/>
                <a:cs typeface="Sen"/>
                <a:sym typeface="Sen"/>
              </a:rPr>
              <a:t>Bachelor’s Degrees</a:t>
            </a:r>
            <a:endParaRPr sz="1200" b="1" i="0" u="none" strike="noStrike" cap="none">
              <a:solidFill>
                <a:schemeClr val="accent6"/>
              </a:solidFill>
              <a:latin typeface="Arial"/>
              <a:ea typeface="Arial"/>
              <a:cs typeface="Arial"/>
              <a:sym typeface="Arial"/>
            </a:endParaRPr>
          </a:p>
        </p:txBody>
      </p:sp>
      <p:sp>
        <p:nvSpPr>
          <p:cNvPr id="314" name="Google Shape;314;p6"/>
          <p:cNvSpPr txBox="1"/>
          <p:nvPr/>
        </p:nvSpPr>
        <p:spPr>
          <a:xfrm>
            <a:off x="201125" y="3421300"/>
            <a:ext cx="2337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6"/>
                </a:solidFill>
                <a:latin typeface="Sen"/>
                <a:ea typeface="Sen"/>
                <a:cs typeface="Sen"/>
                <a:sym typeface="Sen"/>
              </a:rPr>
              <a:t>Graduate Degrees</a:t>
            </a:r>
            <a:endParaRPr sz="1400" b="1" i="0" u="none" strike="noStrike" cap="none">
              <a:solidFill>
                <a:schemeClr val="accent6"/>
              </a:solidFill>
              <a:latin typeface="Arial"/>
              <a:ea typeface="Arial"/>
              <a:cs typeface="Arial"/>
              <a:sym typeface="Arial"/>
            </a:endParaRPr>
          </a:p>
        </p:txBody>
      </p:sp>
      <p:sp>
        <p:nvSpPr>
          <p:cNvPr id="315" name="Google Shape;315;p6"/>
          <p:cNvSpPr txBox="1"/>
          <p:nvPr/>
        </p:nvSpPr>
        <p:spPr>
          <a:xfrm>
            <a:off x="203225" y="4389120"/>
            <a:ext cx="2295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6"/>
                </a:solidFill>
                <a:latin typeface="Sen"/>
                <a:ea typeface="Sen"/>
                <a:cs typeface="Sen"/>
                <a:sym typeface="Sen"/>
              </a:rPr>
              <a:t>Certificates</a:t>
            </a:r>
            <a:endParaRPr sz="1400" b="1" i="0" u="none" strike="noStrike" cap="none">
              <a:solidFill>
                <a:schemeClr val="accent6"/>
              </a:solidFill>
              <a:latin typeface="Arial"/>
              <a:ea typeface="Arial"/>
              <a:cs typeface="Arial"/>
              <a:sym typeface="Arial"/>
            </a:endParaRPr>
          </a:p>
        </p:txBody>
      </p:sp>
      <p:sp>
        <p:nvSpPr>
          <p:cNvPr id="316" name="Google Shape;316;p6"/>
          <p:cNvSpPr txBox="1"/>
          <p:nvPr/>
        </p:nvSpPr>
        <p:spPr>
          <a:xfrm>
            <a:off x="2514600" y="2295275"/>
            <a:ext cx="2830500" cy="8595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Business</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Management &amp; Leadership</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Cybersecurity </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Psychology</a:t>
            </a:r>
            <a:endParaRPr sz="1100" b="0" i="0" u="none" strike="noStrike" cap="none">
              <a:solidFill>
                <a:schemeClr val="accent6"/>
              </a:solidFill>
              <a:latin typeface="Sen"/>
              <a:ea typeface="Sen"/>
              <a:cs typeface="Sen"/>
              <a:sym typeface="Sen"/>
            </a:endParaRPr>
          </a:p>
          <a:p>
            <a:pPr marL="45720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accent6"/>
              </a:solidFill>
              <a:latin typeface="Sen"/>
              <a:ea typeface="Sen"/>
              <a:cs typeface="Sen"/>
              <a:sym typeface="Sen"/>
            </a:endParaRPr>
          </a:p>
        </p:txBody>
      </p:sp>
      <p:sp>
        <p:nvSpPr>
          <p:cNvPr id="317" name="Google Shape;317;p6"/>
          <p:cNvSpPr txBox="1"/>
          <p:nvPr/>
        </p:nvSpPr>
        <p:spPr>
          <a:xfrm>
            <a:off x="2510100" y="3217225"/>
            <a:ext cx="2892900" cy="861900"/>
          </a:xfrm>
          <a:prstGeom prst="rect">
            <a:avLst/>
          </a:prstGeom>
          <a:noFill/>
          <a:ln>
            <a:noFill/>
          </a:ln>
        </p:spPr>
        <p:txBody>
          <a:bodyPr spcFirstLastPara="1" wrap="square" lIns="91425" tIns="91425" rIns="91425" bIns="91425" anchor="t" anchorCtr="0">
            <a:spAutoFit/>
          </a:bodyPr>
          <a:lstStyle/>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MBA (also offered fully in Spanish)</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Master of Education</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MA in Org Leadership </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MS in Management</a:t>
            </a:r>
            <a:endParaRPr sz="1100" b="0" i="0" u="none" strike="noStrike" cap="none">
              <a:solidFill>
                <a:schemeClr val="accent6"/>
              </a:solidFill>
              <a:latin typeface="Sen"/>
              <a:ea typeface="Sen"/>
              <a:cs typeface="Sen"/>
              <a:sym typeface="Sen"/>
            </a:endParaRPr>
          </a:p>
        </p:txBody>
      </p:sp>
      <p:sp>
        <p:nvSpPr>
          <p:cNvPr id="318" name="Google Shape;318;p6"/>
          <p:cNvSpPr txBox="1"/>
          <p:nvPr/>
        </p:nvSpPr>
        <p:spPr>
          <a:xfrm>
            <a:off x="2510100" y="4147175"/>
            <a:ext cx="2892900" cy="861900"/>
          </a:xfrm>
          <a:prstGeom prst="rect">
            <a:avLst/>
          </a:prstGeom>
          <a:noFill/>
          <a:ln>
            <a:noFill/>
          </a:ln>
        </p:spPr>
        <p:txBody>
          <a:bodyPr spcFirstLastPara="1" wrap="square" lIns="91425" tIns="91425" rIns="91425" bIns="91425" anchor="t" anchorCtr="0">
            <a:spAutoFit/>
          </a:bodyPr>
          <a:lstStyle/>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Information Systems </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Healthcare Administration</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Business Technology</a:t>
            </a:r>
            <a:endParaRPr sz="1100" b="0" i="0" u="none" strike="noStrike" cap="none">
              <a:solidFill>
                <a:schemeClr val="accent6"/>
              </a:solidFill>
              <a:latin typeface="Sen"/>
              <a:ea typeface="Sen"/>
              <a:cs typeface="Sen"/>
              <a:sym typeface="Sen"/>
            </a:endParaRPr>
          </a:p>
          <a:p>
            <a:pPr marL="457200" marR="0" lvl="0" indent="-298450" algn="l" rtl="0">
              <a:lnSpc>
                <a:spcPct val="100000"/>
              </a:lnSpc>
              <a:spcBef>
                <a:spcPts val="0"/>
              </a:spcBef>
              <a:spcAft>
                <a:spcPts val="0"/>
              </a:spcAft>
              <a:buClr>
                <a:schemeClr val="accent6"/>
              </a:buClr>
              <a:buSzPts val="1100"/>
              <a:buFont typeface="Sen"/>
              <a:buChar char="●"/>
            </a:pPr>
            <a:r>
              <a:rPr lang="en" sz="1100" b="0" i="0" u="none" strike="noStrike" cap="none">
                <a:solidFill>
                  <a:schemeClr val="accent6"/>
                </a:solidFill>
                <a:latin typeface="Sen"/>
                <a:ea typeface="Sen"/>
                <a:cs typeface="Sen"/>
                <a:sym typeface="Sen"/>
              </a:rPr>
              <a:t>Organizational Leadership</a:t>
            </a:r>
            <a:endParaRPr sz="1100" b="0" i="0" u="none" strike="noStrike" cap="none">
              <a:solidFill>
                <a:schemeClr val="accent6"/>
              </a:solidFill>
              <a:latin typeface="Sen"/>
              <a:ea typeface="Sen"/>
              <a:cs typeface="Sen"/>
              <a:sym typeface="Sen"/>
            </a:endParaRPr>
          </a:p>
        </p:txBody>
      </p:sp>
      <p:sp>
        <p:nvSpPr>
          <p:cNvPr id="319" name="Google Shape;319;p6"/>
          <p:cNvSpPr txBox="1"/>
          <p:nvPr/>
        </p:nvSpPr>
        <p:spPr>
          <a:xfrm>
            <a:off x="2837250" y="1076675"/>
            <a:ext cx="22386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accent6"/>
                </a:solidFill>
                <a:latin typeface="Sen"/>
                <a:ea typeface="Sen"/>
                <a:cs typeface="Sen"/>
                <a:sym typeface="Sen"/>
              </a:rPr>
              <a:t>POPULAR PROGRAMS</a:t>
            </a:r>
            <a:endParaRPr sz="1300" b="0" i="0" u="none" strike="noStrike" cap="none">
              <a:solidFill>
                <a:srgbClr val="000000"/>
              </a:solidFill>
              <a:latin typeface="Sen"/>
              <a:ea typeface="Sen"/>
              <a:cs typeface="Sen"/>
              <a:sym typeface="Sen"/>
            </a:endParaRPr>
          </a:p>
        </p:txBody>
      </p:sp>
      <p:pic>
        <p:nvPicPr>
          <p:cNvPr id="320" name="Google Shape;320;p6"/>
          <p:cNvPicPr preferRelativeResize="0"/>
          <p:nvPr/>
        </p:nvPicPr>
        <p:blipFill rotWithShape="1">
          <a:blip r:embed="rId3">
            <a:alphaModFix/>
          </a:blip>
          <a:srcRect/>
          <a:stretch/>
        </p:blipFill>
        <p:spPr>
          <a:xfrm>
            <a:off x="7489000" y="221139"/>
            <a:ext cx="1395450" cy="227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4"/>
        <p:cNvGrpSpPr/>
        <p:nvPr/>
      </p:nvGrpSpPr>
      <p:grpSpPr>
        <a:xfrm>
          <a:off x="0" y="0"/>
          <a:ext cx="0" cy="0"/>
          <a:chOff x="0" y="0"/>
          <a:chExt cx="0" cy="0"/>
        </a:xfrm>
      </p:grpSpPr>
      <p:pic>
        <p:nvPicPr>
          <p:cNvPr id="325" name="Google Shape;325;p7"/>
          <p:cNvPicPr preferRelativeResize="0"/>
          <p:nvPr/>
        </p:nvPicPr>
        <p:blipFill rotWithShape="1">
          <a:blip r:embed="rId3">
            <a:alphaModFix/>
          </a:blip>
          <a:srcRect/>
          <a:stretch/>
        </p:blipFill>
        <p:spPr>
          <a:xfrm>
            <a:off x="7489000" y="221139"/>
            <a:ext cx="1395450" cy="227350"/>
          </a:xfrm>
          <a:prstGeom prst="rect">
            <a:avLst/>
          </a:prstGeom>
          <a:noFill/>
          <a:ln>
            <a:noFill/>
          </a:ln>
        </p:spPr>
      </p:pic>
      <p:sp>
        <p:nvSpPr>
          <p:cNvPr id="326" name="Google Shape;326;p7"/>
          <p:cNvSpPr txBox="1"/>
          <p:nvPr/>
        </p:nvSpPr>
        <p:spPr>
          <a:xfrm>
            <a:off x="207275" y="120025"/>
            <a:ext cx="71631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lt2"/>
                </a:solidFill>
                <a:latin typeface="Sen"/>
                <a:ea typeface="Sen"/>
                <a:cs typeface="Sen"/>
                <a:sym typeface="Sen"/>
              </a:rPr>
              <a:t>Union Member Experience</a:t>
            </a:r>
            <a:endParaRPr sz="2400" b="1" i="0" u="none" strike="noStrike" cap="none">
              <a:solidFill>
                <a:schemeClr val="lt2"/>
              </a:solidFill>
              <a:latin typeface="Sen"/>
              <a:ea typeface="Sen"/>
              <a:cs typeface="Sen"/>
              <a:sym typeface="Sen"/>
            </a:endParaRPr>
          </a:p>
        </p:txBody>
      </p:sp>
      <p:sp>
        <p:nvSpPr>
          <p:cNvPr id="327" name="Google Shape;327;p7"/>
          <p:cNvSpPr txBox="1"/>
          <p:nvPr/>
        </p:nvSpPr>
        <p:spPr>
          <a:xfrm>
            <a:off x="469930" y="1376100"/>
            <a:ext cx="1897500" cy="33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2D7DAE"/>
                </a:solidFill>
                <a:latin typeface="Sen"/>
                <a:ea typeface="Sen"/>
                <a:cs typeface="Sen"/>
                <a:sym typeface="Sen"/>
              </a:rPr>
              <a:t>Co-Branded Landing Page</a:t>
            </a:r>
            <a:endParaRPr sz="1000" b="1" i="0" u="none" strike="noStrike" cap="none">
              <a:solidFill>
                <a:srgbClr val="2D7DAE"/>
              </a:solidFill>
              <a:latin typeface="Sen"/>
              <a:ea typeface="Sen"/>
              <a:cs typeface="Sen"/>
              <a:sym typeface="Sen"/>
            </a:endParaRPr>
          </a:p>
        </p:txBody>
      </p:sp>
      <p:sp>
        <p:nvSpPr>
          <p:cNvPr id="328" name="Google Shape;328;p7"/>
          <p:cNvSpPr txBox="1"/>
          <p:nvPr/>
        </p:nvSpPr>
        <p:spPr>
          <a:xfrm>
            <a:off x="3273297" y="1366800"/>
            <a:ext cx="1897500" cy="30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2D7DAE"/>
                </a:solidFill>
                <a:latin typeface="Sen"/>
                <a:ea typeface="Sen"/>
                <a:cs typeface="Sen"/>
                <a:sym typeface="Sen"/>
              </a:rPr>
              <a:t>School &amp; Program Match</a:t>
            </a:r>
            <a:endParaRPr sz="1000" b="1" i="0" u="none" strike="noStrike" cap="none">
              <a:solidFill>
                <a:srgbClr val="2D7DAE"/>
              </a:solidFill>
              <a:latin typeface="Sen"/>
              <a:ea typeface="Sen"/>
              <a:cs typeface="Sen"/>
              <a:sym typeface="Sen"/>
            </a:endParaRPr>
          </a:p>
        </p:txBody>
      </p:sp>
      <p:sp>
        <p:nvSpPr>
          <p:cNvPr id="329" name="Google Shape;329;p7"/>
          <p:cNvSpPr/>
          <p:nvPr/>
        </p:nvSpPr>
        <p:spPr>
          <a:xfrm>
            <a:off x="2256162" y="590553"/>
            <a:ext cx="6863700" cy="804600"/>
          </a:xfrm>
          <a:prstGeom prst="rect">
            <a:avLst/>
          </a:prstGeom>
          <a:solidFill>
            <a:srgbClr val="B4CEDE">
              <a:alpha val="5333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7"/>
          <p:cNvSpPr/>
          <p:nvPr/>
        </p:nvSpPr>
        <p:spPr>
          <a:xfrm>
            <a:off x="-55051" y="586876"/>
            <a:ext cx="2335500" cy="802200"/>
          </a:xfrm>
          <a:prstGeom prst="rect">
            <a:avLst/>
          </a:prstGeom>
          <a:solidFill>
            <a:schemeClr val="accent2"/>
          </a:solidFill>
          <a:ln>
            <a:noFill/>
          </a:ln>
          <a:effectLst>
            <a:outerShdw blurRad="57150" dist="19050" dir="5400000" algn="bl" rotWithShape="0">
              <a:srgbClr val="000000">
                <a:alpha val="4901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7"/>
          <p:cNvSpPr txBox="1"/>
          <p:nvPr/>
        </p:nvSpPr>
        <p:spPr>
          <a:xfrm>
            <a:off x="2430600" y="597925"/>
            <a:ext cx="67134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accent6"/>
                </a:solidFill>
                <a:latin typeface="Sen"/>
                <a:ea typeface="Sen"/>
                <a:cs typeface="Sen"/>
                <a:sym typeface="Sen"/>
              </a:rPr>
              <a:t>Members and families can inquire at no-cost to get their best-fit school match based on their goals, educational background, and desired start— Edvance then helps them explore options or take the next step to enroll with confidence.</a:t>
            </a:r>
            <a:endParaRPr sz="1500" b="0" i="0" u="none" strike="noStrike" cap="none">
              <a:solidFill>
                <a:srgbClr val="000000"/>
              </a:solidFill>
              <a:latin typeface="Sen"/>
              <a:ea typeface="Sen"/>
              <a:cs typeface="Sen"/>
              <a:sym typeface="Sen"/>
            </a:endParaRPr>
          </a:p>
        </p:txBody>
      </p:sp>
      <p:sp>
        <p:nvSpPr>
          <p:cNvPr id="332" name="Google Shape;332;p7"/>
          <p:cNvSpPr txBox="1"/>
          <p:nvPr/>
        </p:nvSpPr>
        <p:spPr>
          <a:xfrm>
            <a:off x="67400" y="597925"/>
            <a:ext cx="22137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Sen"/>
                <a:ea typeface="Sen"/>
                <a:cs typeface="Sen"/>
                <a:sym typeface="Sen"/>
              </a:rPr>
              <a:t>Guided Experience</a:t>
            </a:r>
            <a:endParaRPr sz="1800" b="1" i="0" u="none" strike="noStrike" cap="none">
              <a:solidFill>
                <a:srgbClr val="000000"/>
              </a:solidFill>
              <a:latin typeface="Arial"/>
              <a:ea typeface="Arial"/>
              <a:cs typeface="Arial"/>
              <a:sym typeface="Arial"/>
            </a:endParaRPr>
          </a:p>
        </p:txBody>
      </p:sp>
      <p:sp>
        <p:nvSpPr>
          <p:cNvPr id="333" name="Google Shape;333;p7"/>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7</a:t>
            </a:fld>
            <a:endParaRPr/>
          </a:p>
        </p:txBody>
      </p:sp>
      <p:pic>
        <p:nvPicPr>
          <p:cNvPr id="334" name="Google Shape;334;p7"/>
          <p:cNvPicPr preferRelativeResize="0"/>
          <p:nvPr/>
        </p:nvPicPr>
        <p:blipFill rotWithShape="1">
          <a:blip r:embed="rId4">
            <a:alphaModFix/>
          </a:blip>
          <a:srcRect b="42860"/>
          <a:stretch/>
        </p:blipFill>
        <p:spPr>
          <a:xfrm>
            <a:off x="469942" y="1624938"/>
            <a:ext cx="1897499" cy="3453225"/>
          </a:xfrm>
          <a:prstGeom prst="rect">
            <a:avLst/>
          </a:prstGeom>
          <a:noFill/>
          <a:ln w="9525" cap="flat" cmpd="sng">
            <a:solidFill>
              <a:srgbClr val="1F1F1F"/>
            </a:solidFill>
            <a:prstDash val="solid"/>
            <a:round/>
            <a:headEnd type="none" w="sm" len="sm"/>
            <a:tailEnd type="none" w="sm" len="sm"/>
          </a:ln>
        </p:spPr>
      </p:pic>
      <p:pic>
        <p:nvPicPr>
          <p:cNvPr id="335" name="Google Shape;335;p7"/>
          <p:cNvPicPr preferRelativeResize="0"/>
          <p:nvPr/>
        </p:nvPicPr>
        <p:blipFill rotWithShape="1">
          <a:blip r:embed="rId5">
            <a:alphaModFix/>
          </a:blip>
          <a:srcRect b="44509"/>
          <a:stretch/>
        </p:blipFill>
        <p:spPr>
          <a:xfrm>
            <a:off x="3253235" y="1624950"/>
            <a:ext cx="1901950" cy="3472200"/>
          </a:xfrm>
          <a:prstGeom prst="rect">
            <a:avLst/>
          </a:prstGeom>
          <a:noFill/>
          <a:ln w="9525" cap="flat" cmpd="sng">
            <a:solidFill>
              <a:srgbClr val="1F1F1F"/>
            </a:solidFill>
            <a:prstDash val="solid"/>
            <a:round/>
            <a:headEnd type="none" w="sm" len="sm"/>
            <a:tailEnd type="none" w="sm" len="sm"/>
          </a:ln>
        </p:spPr>
      </p:pic>
      <p:pic>
        <p:nvPicPr>
          <p:cNvPr id="336" name="Google Shape;336;p7"/>
          <p:cNvPicPr preferRelativeResize="0"/>
          <p:nvPr/>
        </p:nvPicPr>
        <p:blipFill rotWithShape="1">
          <a:blip r:embed="rId6">
            <a:alphaModFix/>
          </a:blip>
          <a:srcRect l="31245" r="33069" b="39773"/>
          <a:stretch/>
        </p:blipFill>
        <p:spPr>
          <a:xfrm>
            <a:off x="6089219" y="1624950"/>
            <a:ext cx="1901952" cy="1454799"/>
          </a:xfrm>
          <a:prstGeom prst="rect">
            <a:avLst/>
          </a:prstGeom>
          <a:noFill/>
          <a:ln w="9525" cap="flat" cmpd="sng">
            <a:solidFill>
              <a:srgbClr val="1F1F1F"/>
            </a:solidFill>
            <a:prstDash val="solid"/>
            <a:round/>
            <a:headEnd type="none" w="sm" len="sm"/>
            <a:tailEnd type="none" w="sm" len="sm"/>
          </a:ln>
        </p:spPr>
      </p:pic>
      <p:sp>
        <p:nvSpPr>
          <p:cNvPr id="337" name="Google Shape;337;p7"/>
          <p:cNvSpPr txBox="1"/>
          <p:nvPr/>
        </p:nvSpPr>
        <p:spPr>
          <a:xfrm>
            <a:off x="5540194" y="1351050"/>
            <a:ext cx="30000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Sen"/>
                <a:ea typeface="Sen"/>
                <a:cs typeface="Sen"/>
                <a:sym typeface="Sen"/>
              </a:rPr>
              <a:t>Unique School Application</a:t>
            </a:r>
            <a:endParaRPr sz="1000" b="1" i="0" u="none" strike="noStrike" cap="none">
              <a:solidFill>
                <a:schemeClr val="lt1"/>
              </a:solidFill>
              <a:latin typeface="Sen"/>
              <a:ea typeface="Sen"/>
              <a:cs typeface="Sen"/>
              <a:sym typeface="Sen"/>
            </a:endParaRPr>
          </a:p>
        </p:txBody>
      </p:sp>
      <p:sp>
        <p:nvSpPr>
          <p:cNvPr id="338" name="Google Shape;338;p7"/>
          <p:cNvSpPr txBox="1"/>
          <p:nvPr/>
        </p:nvSpPr>
        <p:spPr>
          <a:xfrm>
            <a:off x="5540194" y="3115500"/>
            <a:ext cx="30000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Sen"/>
                <a:ea typeface="Sen"/>
                <a:cs typeface="Sen"/>
                <a:sym typeface="Sen"/>
              </a:rPr>
              <a:t>Explore the Marketplace</a:t>
            </a:r>
            <a:endParaRPr sz="1000" b="1" i="0" u="none" strike="noStrike" cap="none">
              <a:solidFill>
                <a:schemeClr val="lt1"/>
              </a:solidFill>
              <a:latin typeface="Sen"/>
              <a:ea typeface="Sen"/>
              <a:cs typeface="Sen"/>
              <a:sym typeface="Sen"/>
            </a:endParaRPr>
          </a:p>
        </p:txBody>
      </p:sp>
      <p:pic>
        <p:nvPicPr>
          <p:cNvPr id="339" name="Google Shape;339;p7"/>
          <p:cNvPicPr preferRelativeResize="0"/>
          <p:nvPr/>
        </p:nvPicPr>
        <p:blipFill rotWithShape="1">
          <a:blip r:embed="rId7">
            <a:alphaModFix/>
          </a:blip>
          <a:srcRect r="-2207" b="81671"/>
          <a:stretch/>
        </p:blipFill>
        <p:spPr>
          <a:xfrm>
            <a:off x="6068207" y="3378000"/>
            <a:ext cx="1943975" cy="1654477"/>
          </a:xfrm>
          <a:prstGeom prst="rect">
            <a:avLst/>
          </a:prstGeom>
          <a:noFill/>
          <a:ln w="9525" cap="flat" cmpd="sng">
            <a:solidFill>
              <a:srgbClr val="033A5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3"/>
        <p:cNvGrpSpPr/>
        <p:nvPr/>
      </p:nvGrpSpPr>
      <p:grpSpPr>
        <a:xfrm>
          <a:off x="0" y="0"/>
          <a:ext cx="0" cy="0"/>
          <a:chOff x="0" y="0"/>
          <a:chExt cx="0" cy="0"/>
        </a:xfrm>
      </p:grpSpPr>
      <p:grpSp>
        <p:nvGrpSpPr>
          <p:cNvPr id="344" name="Google Shape;344;g360a082257f_0_111"/>
          <p:cNvGrpSpPr/>
          <p:nvPr/>
        </p:nvGrpSpPr>
        <p:grpSpPr>
          <a:xfrm>
            <a:off x="-9144" y="640080"/>
            <a:ext cx="3063300" cy="2249400"/>
            <a:chOff x="-9144" y="640080"/>
            <a:chExt cx="3063300" cy="2249400"/>
          </a:xfrm>
        </p:grpSpPr>
        <p:grpSp>
          <p:nvGrpSpPr>
            <p:cNvPr id="345" name="Google Shape;345;g360a082257f_0_111"/>
            <p:cNvGrpSpPr/>
            <p:nvPr/>
          </p:nvGrpSpPr>
          <p:grpSpPr>
            <a:xfrm>
              <a:off x="-9144" y="640080"/>
              <a:ext cx="3063300" cy="2249400"/>
              <a:chOff x="-9144" y="640080"/>
              <a:chExt cx="3063300" cy="2249400"/>
            </a:xfrm>
          </p:grpSpPr>
          <p:sp>
            <p:nvSpPr>
              <p:cNvPr id="346" name="Google Shape;346;g360a082257f_0_111"/>
              <p:cNvSpPr/>
              <p:nvPr/>
            </p:nvSpPr>
            <p:spPr>
              <a:xfrm>
                <a:off x="-9144" y="640080"/>
                <a:ext cx="3063300" cy="2249400"/>
              </a:xfrm>
              <a:prstGeom prst="rect">
                <a:avLst/>
              </a:prstGeom>
              <a:solidFill>
                <a:schemeClr val="accent2"/>
              </a:solidFill>
              <a:ln>
                <a:noFill/>
              </a:ln>
              <a:effectLst>
                <a:outerShdw blurRad="57150" dist="19050" dir="5400000" algn="bl" rotWithShape="0">
                  <a:srgbClr val="000000">
                    <a:alpha val="29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7" name="Google Shape;347;g360a082257f_0_111"/>
              <p:cNvSpPr txBox="1"/>
              <p:nvPr/>
            </p:nvSpPr>
            <p:spPr>
              <a:xfrm>
                <a:off x="668850" y="697175"/>
                <a:ext cx="185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6"/>
                    </a:solidFill>
                    <a:latin typeface="Sen"/>
                    <a:ea typeface="Sen"/>
                    <a:cs typeface="Sen"/>
                    <a:sym typeface="Sen"/>
                  </a:rPr>
                  <a:t>School Match Page</a:t>
                </a:r>
                <a:endParaRPr b="1">
                  <a:solidFill>
                    <a:schemeClr val="accent6"/>
                  </a:solidFill>
                  <a:latin typeface="Sen"/>
                  <a:ea typeface="Sen"/>
                  <a:cs typeface="Sen"/>
                  <a:sym typeface="Sen"/>
                </a:endParaRPr>
              </a:p>
            </p:txBody>
          </p:sp>
        </p:grpSp>
        <p:sp>
          <p:nvSpPr>
            <p:cNvPr id="348" name="Google Shape;348;g360a082257f_0_111"/>
            <p:cNvSpPr txBox="1"/>
            <p:nvPr/>
          </p:nvSpPr>
          <p:spPr>
            <a:xfrm>
              <a:off x="211800" y="1102625"/>
              <a:ext cx="2621400" cy="14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50">
                  <a:solidFill>
                    <a:schemeClr val="accent6"/>
                  </a:solidFill>
                  <a:latin typeface="Sen"/>
                  <a:ea typeface="Sen"/>
                  <a:cs typeface="Sen"/>
                  <a:sym typeface="Sen"/>
                </a:rPr>
                <a:t>Users complete simple, 3-step form for school match</a:t>
              </a:r>
              <a:br>
                <a:rPr lang="en" sz="1150">
                  <a:solidFill>
                    <a:schemeClr val="accent6"/>
                  </a:solidFill>
                  <a:latin typeface="Sen"/>
                  <a:ea typeface="Sen"/>
                  <a:cs typeface="Sen"/>
                  <a:sym typeface="Sen"/>
                </a:rPr>
              </a:br>
              <a:endParaRPr sz="1150">
                <a:solidFill>
                  <a:schemeClr val="accent6"/>
                </a:solidFill>
                <a:latin typeface="Sen"/>
                <a:ea typeface="Sen"/>
                <a:cs typeface="Sen"/>
                <a:sym typeface="Sen"/>
              </a:endParaRPr>
            </a:p>
            <a:p>
              <a:pPr marL="0" lvl="0" indent="0" algn="l" rtl="0">
                <a:spcBef>
                  <a:spcPts val="0"/>
                </a:spcBef>
                <a:spcAft>
                  <a:spcPts val="0"/>
                </a:spcAft>
                <a:buNone/>
              </a:pPr>
              <a:r>
                <a:rPr lang="en" sz="1150">
                  <a:solidFill>
                    <a:schemeClr val="accent6"/>
                  </a:solidFill>
                  <a:latin typeface="Sen"/>
                  <a:ea typeface="Sen"/>
                  <a:cs typeface="Sen"/>
                  <a:sym typeface="Sen"/>
                </a:rPr>
                <a:t>Edvance provides recommend School Match</a:t>
              </a:r>
              <a:br>
                <a:rPr lang="en" sz="1150">
                  <a:solidFill>
                    <a:schemeClr val="accent6"/>
                  </a:solidFill>
                  <a:latin typeface="Sen"/>
                  <a:ea typeface="Sen"/>
                  <a:cs typeface="Sen"/>
                  <a:sym typeface="Sen"/>
                </a:rPr>
              </a:br>
              <a:endParaRPr sz="1150">
                <a:solidFill>
                  <a:schemeClr val="accent6"/>
                </a:solidFill>
                <a:latin typeface="Sen"/>
                <a:ea typeface="Sen"/>
                <a:cs typeface="Sen"/>
                <a:sym typeface="Sen"/>
              </a:endParaRPr>
            </a:p>
            <a:p>
              <a:pPr marL="0" lvl="0" indent="0" algn="l" rtl="0">
                <a:spcBef>
                  <a:spcPts val="0"/>
                </a:spcBef>
                <a:spcAft>
                  <a:spcPts val="0"/>
                </a:spcAft>
                <a:buNone/>
              </a:pPr>
              <a:r>
                <a:rPr lang="en" sz="1150">
                  <a:solidFill>
                    <a:schemeClr val="accent6"/>
                  </a:solidFill>
                  <a:latin typeface="Sen"/>
                  <a:ea typeface="Sen"/>
                  <a:cs typeface="Sen"/>
                  <a:sym typeface="Sen"/>
                </a:rPr>
                <a:t>Users can apply or explore more options in the full Edvance Marketplace</a:t>
              </a:r>
              <a:endParaRPr sz="1150">
                <a:solidFill>
                  <a:schemeClr val="accent6"/>
                </a:solidFill>
                <a:latin typeface="Sen"/>
                <a:ea typeface="Sen"/>
                <a:cs typeface="Sen"/>
                <a:sym typeface="Sen"/>
              </a:endParaRPr>
            </a:p>
            <a:p>
              <a:pPr marL="0" lvl="0" indent="0" algn="l" rtl="0">
                <a:spcBef>
                  <a:spcPts val="0"/>
                </a:spcBef>
                <a:spcAft>
                  <a:spcPts val="0"/>
                </a:spcAft>
                <a:buNone/>
              </a:pPr>
              <a:endParaRPr sz="1150">
                <a:solidFill>
                  <a:schemeClr val="accent6"/>
                </a:solidFill>
                <a:latin typeface="Sen"/>
                <a:ea typeface="Sen"/>
                <a:cs typeface="Sen"/>
                <a:sym typeface="Sen"/>
              </a:endParaRPr>
            </a:p>
            <a:p>
              <a:pPr marL="0" lvl="0" indent="0" algn="l" rtl="0">
                <a:spcBef>
                  <a:spcPts val="0"/>
                </a:spcBef>
                <a:spcAft>
                  <a:spcPts val="0"/>
                </a:spcAft>
                <a:buNone/>
              </a:pPr>
              <a:endParaRPr sz="1150">
                <a:solidFill>
                  <a:schemeClr val="accent6"/>
                </a:solidFill>
                <a:latin typeface="Sen"/>
                <a:ea typeface="Sen"/>
                <a:cs typeface="Sen"/>
                <a:sym typeface="Sen"/>
              </a:endParaRPr>
            </a:p>
          </p:txBody>
        </p:sp>
      </p:grpSp>
      <p:grpSp>
        <p:nvGrpSpPr>
          <p:cNvPr id="349" name="Google Shape;349;g360a082257f_0_111"/>
          <p:cNvGrpSpPr/>
          <p:nvPr/>
        </p:nvGrpSpPr>
        <p:grpSpPr>
          <a:xfrm>
            <a:off x="6081300" y="632767"/>
            <a:ext cx="3063300" cy="2249400"/>
            <a:chOff x="6126550" y="640080"/>
            <a:chExt cx="3063300" cy="2249400"/>
          </a:xfrm>
        </p:grpSpPr>
        <p:grpSp>
          <p:nvGrpSpPr>
            <p:cNvPr id="350" name="Google Shape;350;g360a082257f_0_111"/>
            <p:cNvGrpSpPr/>
            <p:nvPr/>
          </p:nvGrpSpPr>
          <p:grpSpPr>
            <a:xfrm>
              <a:off x="6126550" y="640080"/>
              <a:ext cx="3063300" cy="2249400"/>
              <a:chOff x="6126550" y="640080"/>
              <a:chExt cx="3063300" cy="2249400"/>
            </a:xfrm>
          </p:grpSpPr>
          <p:sp>
            <p:nvSpPr>
              <p:cNvPr id="351" name="Google Shape;351;g360a082257f_0_111"/>
              <p:cNvSpPr/>
              <p:nvPr/>
            </p:nvSpPr>
            <p:spPr>
              <a:xfrm>
                <a:off x="6126550" y="640080"/>
                <a:ext cx="3063300" cy="2249400"/>
              </a:xfrm>
              <a:prstGeom prst="rect">
                <a:avLst/>
              </a:prstGeom>
              <a:solidFill>
                <a:schemeClr val="accent2"/>
              </a:solidFill>
              <a:ln>
                <a:noFill/>
              </a:ln>
              <a:effectLst>
                <a:outerShdw blurRad="57150" dist="19050" dir="5400000" algn="bl" rotWithShape="0">
                  <a:srgbClr val="000000">
                    <a:alpha val="29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2" name="Google Shape;352;g360a082257f_0_111"/>
              <p:cNvSpPr txBox="1"/>
              <p:nvPr/>
            </p:nvSpPr>
            <p:spPr>
              <a:xfrm>
                <a:off x="6826500" y="697175"/>
                <a:ext cx="170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6"/>
                    </a:solidFill>
                    <a:latin typeface="Sen"/>
                    <a:ea typeface="Sen"/>
                    <a:cs typeface="Sen"/>
                    <a:sym typeface="Sen"/>
                  </a:rPr>
                  <a:t>Knowledge Base</a:t>
                </a:r>
                <a:endParaRPr b="1">
                  <a:solidFill>
                    <a:schemeClr val="accent6"/>
                  </a:solidFill>
                  <a:latin typeface="Sen"/>
                  <a:ea typeface="Sen"/>
                  <a:cs typeface="Sen"/>
                  <a:sym typeface="Sen"/>
                </a:endParaRPr>
              </a:p>
            </p:txBody>
          </p:sp>
        </p:grpSp>
        <p:sp>
          <p:nvSpPr>
            <p:cNvPr id="353" name="Google Shape;353;g360a082257f_0_111"/>
            <p:cNvSpPr txBox="1"/>
            <p:nvPr/>
          </p:nvSpPr>
          <p:spPr>
            <a:xfrm>
              <a:off x="6356600" y="1064177"/>
              <a:ext cx="2621400" cy="166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50">
                  <a:solidFill>
                    <a:schemeClr val="accent6"/>
                  </a:solidFill>
                  <a:latin typeface="Sen"/>
                  <a:ea typeface="Sen"/>
                  <a:cs typeface="Sen"/>
                  <a:sym typeface="Sen"/>
                </a:rPr>
                <a:t>Searchable Knowledge Base has FAQs about Edvance schools, programs, transcripts, and admission policies. </a:t>
              </a:r>
              <a:endParaRPr sz="1150">
                <a:solidFill>
                  <a:schemeClr val="accent6"/>
                </a:solidFill>
                <a:latin typeface="Sen"/>
                <a:ea typeface="Sen"/>
                <a:cs typeface="Sen"/>
                <a:sym typeface="Sen"/>
              </a:endParaRPr>
            </a:p>
            <a:p>
              <a:pPr marL="0" lvl="0" indent="0" algn="l" rtl="0">
                <a:spcBef>
                  <a:spcPts val="0"/>
                </a:spcBef>
                <a:spcAft>
                  <a:spcPts val="0"/>
                </a:spcAft>
                <a:buNone/>
              </a:pPr>
              <a:endParaRPr sz="1150">
                <a:solidFill>
                  <a:schemeClr val="accent6"/>
                </a:solidFill>
                <a:latin typeface="Sen"/>
                <a:ea typeface="Sen"/>
                <a:cs typeface="Sen"/>
                <a:sym typeface="Sen"/>
              </a:endParaRPr>
            </a:p>
            <a:p>
              <a:pPr marL="0" lvl="0" indent="0" algn="l" rtl="0">
                <a:spcBef>
                  <a:spcPts val="0"/>
                </a:spcBef>
                <a:spcAft>
                  <a:spcPts val="0"/>
                </a:spcAft>
                <a:buNone/>
              </a:pPr>
              <a:r>
                <a:rPr lang="en" sz="1150">
                  <a:solidFill>
                    <a:schemeClr val="accent6"/>
                  </a:solidFill>
                  <a:latin typeface="Sen"/>
                  <a:ea typeface="Sen"/>
                  <a:cs typeface="Sen"/>
                  <a:sym typeface="Sen"/>
                </a:rPr>
                <a:t>Includes helpful articles related to FAQ like affordability and work-life balance</a:t>
              </a:r>
              <a:endParaRPr sz="1150">
                <a:solidFill>
                  <a:schemeClr val="accent6"/>
                </a:solidFill>
                <a:latin typeface="Sen"/>
                <a:ea typeface="Sen"/>
                <a:cs typeface="Sen"/>
                <a:sym typeface="Sen"/>
              </a:endParaRPr>
            </a:p>
            <a:p>
              <a:pPr marL="0" lvl="0" indent="0" algn="l" rtl="0">
                <a:spcBef>
                  <a:spcPts val="0"/>
                </a:spcBef>
                <a:spcAft>
                  <a:spcPts val="0"/>
                </a:spcAft>
                <a:buNone/>
              </a:pPr>
              <a:endParaRPr sz="1150">
                <a:solidFill>
                  <a:schemeClr val="accent6"/>
                </a:solidFill>
                <a:latin typeface="Sen"/>
                <a:ea typeface="Sen"/>
                <a:cs typeface="Sen"/>
                <a:sym typeface="Sen"/>
              </a:endParaRPr>
            </a:p>
          </p:txBody>
        </p:sp>
      </p:grpSp>
      <p:grpSp>
        <p:nvGrpSpPr>
          <p:cNvPr id="354" name="Google Shape;354;g360a082257f_0_111"/>
          <p:cNvGrpSpPr/>
          <p:nvPr/>
        </p:nvGrpSpPr>
        <p:grpSpPr>
          <a:xfrm>
            <a:off x="3063250" y="643075"/>
            <a:ext cx="3063300" cy="2249400"/>
            <a:chOff x="3063250" y="643075"/>
            <a:chExt cx="3063300" cy="2249400"/>
          </a:xfrm>
        </p:grpSpPr>
        <p:grpSp>
          <p:nvGrpSpPr>
            <p:cNvPr id="355" name="Google Shape;355;g360a082257f_0_111"/>
            <p:cNvGrpSpPr/>
            <p:nvPr/>
          </p:nvGrpSpPr>
          <p:grpSpPr>
            <a:xfrm>
              <a:off x="3063250" y="643075"/>
              <a:ext cx="3063300" cy="2249400"/>
              <a:chOff x="3063250" y="643075"/>
              <a:chExt cx="3063300" cy="2249400"/>
            </a:xfrm>
          </p:grpSpPr>
          <p:sp>
            <p:nvSpPr>
              <p:cNvPr id="356" name="Google Shape;356;g360a082257f_0_111"/>
              <p:cNvSpPr/>
              <p:nvPr/>
            </p:nvSpPr>
            <p:spPr>
              <a:xfrm>
                <a:off x="3063250" y="643075"/>
                <a:ext cx="3063300" cy="2249400"/>
              </a:xfrm>
              <a:prstGeom prst="rect">
                <a:avLst/>
              </a:prstGeom>
              <a:solidFill>
                <a:srgbClr val="B4CEDE">
                  <a:alpha val="543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7" name="Google Shape;357;g360a082257f_0_111"/>
              <p:cNvSpPr txBox="1"/>
              <p:nvPr/>
            </p:nvSpPr>
            <p:spPr>
              <a:xfrm>
                <a:off x="3767175" y="697175"/>
                <a:ext cx="181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6"/>
                    </a:solidFill>
                    <a:latin typeface="Sen"/>
                    <a:ea typeface="Sen"/>
                    <a:cs typeface="Sen"/>
                    <a:sym typeface="Sen"/>
                  </a:rPr>
                  <a:t>Marketplace Page</a:t>
                </a:r>
                <a:endParaRPr b="1">
                  <a:solidFill>
                    <a:schemeClr val="accent6"/>
                  </a:solidFill>
                  <a:latin typeface="Sen"/>
                  <a:ea typeface="Sen"/>
                  <a:cs typeface="Sen"/>
                  <a:sym typeface="Sen"/>
                </a:endParaRPr>
              </a:p>
            </p:txBody>
          </p:sp>
        </p:grpSp>
        <p:sp>
          <p:nvSpPr>
            <p:cNvPr id="358" name="Google Shape;358;g360a082257f_0_111"/>
            <p:cNvSpPr txBox="1"/>
            <p:nvPr/>
          </p:nvSpPr>
          <p:spPr>
            <a:xfrm>
              <a:off x="3279650" y="1005300"/>
              <a:ext cx="2621400" cy="14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50">
                  <a:solidFill>
                    <a:schemeClr val="accent6"/>
                  </a:solidFill>
                  <a:latin typeface="Sen"/>
                  <a:ea typeface="Sen"/>
                  <a:cs typeface="Sen"/>
                  <a:sym typeface="Sen"/>
                </a:rPr>
                <a:t>Users can explore all programs and schools on the Marketplace Page</a:t>
              </a:r>
              <a:endParaRPr sz="1150">
                <a:solidFill>
                  <a:schemeClr val="accent6"/>
                </a:solidFill>
                <a:latin typeface="Sen"/>
                <a:ea typeface="Sen"/>
                <a:cs typeface="Sen"/>
                <a:sym typeface="Sen"/>
              </a:endParaRPr>
            </a:p>
            <a:p>
              <a:pPr marL="0" lvl="0" indent="0" algn="l" rtl="0">
                <a:spcBef>
                  <a:spcPts val="0"/>
                </a:spcBef>
                <a:spcAft>
                  <a:spcPts val="0"/>
                </a:spcAft>
                <a:buNone/>
              </a:pPr>
              <a:endParaRPr sz="1150">
                <a:solidFill>
                  <a:schemeClr val="accent6"/>
                </a:solidFill>
                <a:latin typeface="Sen"/>
                <a:ea typeface="Sen"/>
                <a:cs typeface="Sen"/>
                <a:sym typeface="Sen"/>
              </a:endParaRPr>
            </a:p>
            <a:p>
              <a:pPr marL="0" lvl="0" indent="0" algn="l" rtl="0">
                <a:spcBef>
                  <a:spcPts val="0"/>
                </a:spcBef>
                <a:spcAft>
                  <a:spcPts val="0"/>
                </a:spcAft>
                <a:buNone/>
              </a:pPr>
              <a:r>
                <a:rPr lang="en" sz="1150">
                  <a:solidFill>
                    <a:schemeClr val="accent6"/>
                  </a:solidFill>
                  <a:latin typeface="Sen"/>
                  <a:ea typeface="Sen"/>
                  <a:cs typeface="Sen"/>
                  <a:sym typeface="Sen"/>
                </a:rPr>
                <a:t>Sort by degree type, academic field, and schools to show a comparison of outcomes and cost</a:t>
              </a:r>
              <a:endParaRPr sz="1150">
                <a:solidFill>
                  <a:schemeClr val="accent6"/>
                </a:solidFill>
                <a:latin typeface="Sen"/>
                <a:ea typeface="Sen"/>
                <a:cs typeface="Sen"/>
                <a:sym typeface="Sen"/>
              </a:endParaRPr>
            </a:p>
            <a:p>
              <a:pPr marL="0" lvl="0" indent="0" algn="l" rtl="0">
                <a:spcBef>
                  <a:spcPts val="0"/>
                </a:spcBef>
                <a:spcAft>
                  <a:spcPts val="0"/>
                </a:spcAft>
                <a:buNone/>
              </a:pPr>
              <a:endParaRPr sz="1150">
                <a:solidFill>
                  <a:schemeClr val="accent6"/>
                </a:solidFill>
                <a:latin typeface="Sen"/>
                <a:ea typeface="Sen"/>
                <a:cs typeface="Sen"/>
                <a:sym typeface="Sen"/>
              </a:endParaRPr>
            </a:p>
          </p:txBody>
        </p:sp>
      </p:grpSp>
      <p:grpSp>
        <p:nvGrpSpPr>
          <p:cNvPr id="359" name="Google Shape;359;g360a082257f_0_111"/>
          <p:cNvGrpSpPr/>
          <p:nvPr/>
        </p:nvGrpSpPr>
        <p:grpSpPr>
          <a:xfrm>
            <a:off x="0" y="2894200"/>
            <a:ext cx="3063300" cy="2249400"/>
            <a:chOff x="0" y="2894200"/>
            <a:chExt cx="3063300" cy="2249400"/>
          </a:xfrm>
        </p:grpSpPr>
        <p:sp>
          <p:nvSpPr>
            <p:cNvPr id="360" name="Google Shape;360;g360a082257f_0_111"/>
            <p:cNvSpPr/>
            <p:nvPr/>
          </p:nvSpPr>
          <p:spPr>
            <a:xfrm>
              <a:off x="0" y="2894200"/>
              <a:ext cx="3063300" cy="2249400"/>
            </a:xfrm>
            <a:prstGeom prst="rect">
              <a:avLst/>
            </a:prstGeom>
            <a:solidFill>
              <a:srgbClr val="B4CEDE">
                <a:alpha val="543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1" name="Google Shape;361;g360a082257f_0_111"/>
            <p:cNvSpPr txBox="1"/>
            <p:nvPr/>
          </p:nvSpPr>
          <p:spPr>
            <a:xfrm>
              <a:off x="940650" y="2980900"/>
              <a:ext cx="8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6"/>
                  </a:solidFill>
                  <a:latin typeface="Sen"/>
                  <a:ea typeface="Sen"/>
                  <a:cs typeface="Sen"/>
                  <a:sym typeface="Sen"/>
                </a:rPr>
                <a:t>Surveys</a:t>
              </a:r>
              <a:endParaRPr b="1">
                <a:solidFill>
                  <a:schemeClr val="accent6"/>
                </a:solidFill>
                <a:latin typeface="Sen"/>
                <a:ea typeface="Sen"/>
                <a:cs typeface="Sen"/>
                <a:sym typeface="Sen"/>
              </a:endParaRPr>
            </a:p>
          </p:txBody>
        </p:sp>
        <p:sp>
          <p:nvSpPr>
            <p:cNvPr id="362" name="Google Shape;362;g360a082257f_0_111"/>
            <p:cNvSpPr txBox="1"/>
            <p:nvPr/>
          </p:nvSpPr>
          <p:spPr>
            <a:xfrm>
              <a:off x="157400" y="3348475"/>
              <a:ext cx="2621400" cy="14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50">
                  <a:solidFill>
                    <a:schemeClr val="accent6"/>
                  </a:solidFill>
                  <a:latin typeface="Sen"/>
                  <a:ea typeface="Sen"/>
                  <a:cs typeface="Sen"/>
                  <a:sym typeface="Sen"/>
                </a:rPr>
                <a:t>Edvance surveys users at key points to assess satisfaction with their match</a:t>
              </a:r>
              <a:endParaRPr sz="1150">
                <a:solidFill>
                  <a:schemeClr val="accent6"/>
                </a:solidFill>
                <a:latin typeface="Sen"/>
                <a:ea typeface="Sen"/>
                <a:cs typeface="Sen"/>
                <a:sym typeface="Sen"/>
              </a:endParaRPr>
            </a:p>
            <a:p>
              <a:pPr marL="0" lvl="0" indent="0" algn="l" rtl="0">
                <a:spcBef>
                  <a:spcPts val="0"/>
                </a:spcBef>
                <a:spcAft>
                  <a:spcPts val="0"/>
                </a:spcAft>
                <a:buNone/>
              </a:pPr>
              <a:endParaRPr sz="1150">
                <a:solidFill>
                  <a:schemeClr val="accent6"/>
                </a:solidFill>
                <a:latin typeface="Sen"/>
                <a:ea typeface="Sen"/>
                <a:cs typeface="Sen"/>
                <a:sym typeface="Sen"/>
              </a:endParaRPr>
            </a:p>
            <a:p>
              <a:pPr marL="0" lvl="0" indent="0" algn="l" rtl="0">
                <a:spcBef>
                  <a:spcPts val="0"/>
                </a:spcBef>
                <a:spcAft>
                  <a:spcPts val="0"/>
                </a:spcAft>
                <a:buNone/>
              </a:pPr>
              <a:r>
                <a:rPr lang="en" sz="1150">
                  <a:solidFill>
                    <a:schemeClr val="accent6"/>
                  </a:solidFill>
                  <a:latin typeface="Sen"/>
                  <a:ea typeface="Sen"/>
                  <a:cs typeface="Sen"/>
                  <a:sym typeface="Sen"/>
                </a:rPr>
                <a:t>Insights enable personalized follow-up messaging</a:t>
              </a:r>
              <a:endParaRPr sz="1150">
                <a:solidFill>
                  <a:schemeClr val="accent6"/>
                </a:solidFill>
                <a:latin typeface="Sen"/>
                <a:ea typeface="Sen"/>
                <a:cs typeface="Sen"/>
                <a:sym typeface="Sen"/>
              </a:endParaRPr>
            </a:p>
            <a:p>
              <a:pPr marL="0" lvl="0" indent="0" algn="l" rtl="0">
                <a:spcBef>
                  <a:spcPts val="0"/>
                </a:spcBef>
                <a:spcAft>
                  <a:spcPts val="0"/>
                </a:spcAft>
                <a:buNone/>
              </a:pPr>
              <a:endParaRPr sz="1150">
                <a:solidFill>
                  <a:schemeClr val="accent6"/>
                </a:solidFill>
                <a:latin typeface="Sen"/>
                <a:ea typeface="Sen"/>
                <a:cs typeface="Sen"/>
                <a:sym typeface="Sen"/>
              </a:endParaRPr>
            </a:p>
          </p:txBody>
        </p:sp>
      </p:grpSp>
      <p:grpSp>
        <p:nvGrpSpPr>
          <p:cNvPr id="363" name="Google Shape;363;g360a082257f_0_111"/>
          <p:cNvGrpSpPr/>
          <p:nvPr/>
        </p:nvGrpSpPr>
        <p:grpSpPr>
          <a:xfrm>
            <a:off x="3063250" y="2892475"/>
            <a:ext cx="3063300" cy="2249400"/>
            <a:chOff x="3063250" y="2892475"/>
            <a:chExt cx="3063300" cy="2249400"/>
          </a:xfrm>
        </p:grpSpPr>
        <p:sp>
          <p:nvSpPr>
            <p:cNvPr id="364" name="Google Shape;364;g360a082257f_0_111"/>
            <p:cNvSpPr/>
            <p:nvPr/>
          </p:nvSpPr>
          <p:spPr>
            <a:xfrm>
              <a:off x="3063250" y="2892475"/>
              <a:ext cx="3063300" cy="2249400"/>
            </a:xfrm>
            <a:prstGeom prst="rect">
              <a:avLst/>
            </a:prstGeom>
            <a:solidFill>
              <a:schemeClr val="accent2"/>
            </a:solidFill>
            <a:ln>
              <a:noFill/>
            </a:ln>
            <a:effectLst>
              <a:outerShdw blurRad="57150" dist="19050" dir="5400000" algn="bl" rotWithShape="0">
                <a:srgbClr val="000000">
                  <a:alpha val="29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5" name="Google Shape;365;g360a082257f_0_111"/>
            <p:cNvSpPr txBox="1"/>
            <p:nvPr/>
          </p:nvSpPr>
          <p:spPr>
            <a:xfrm>
              <a:off x="4129150" y="2980900"/>
              <a:ext cx="93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6"/>
                  </a:solidFill>
                  <a:latin typeface="Sen"/>
                  <a:ea typeface="Sen"/>
                  <a:cs typeface="Sen"/>
                  <a:sym typeface="Sen"/>
                </a:rPr>
                <a:t>Chatbot</a:t>
              </a:r>
              <a:endParaRPr b="1">
                <a:solidFill>
                  <a:schemeClr val="accent6"/>
                </a:solidFill>
                <a:latin typeface="Sen"/>
                <a:ea typeface="Sen"/>
                <a:cs typeface="Sen"/>
                <a:sym typeface="Sen"/>
              </a:endParaRPr>
            </a:p>
          </p:txBody>
        </p:sp>
        <p:sp>
          <p:nvSpPr>
            <p:cNvPr id="366" name="Google Shape;366;g360a082257f_0_111"/>
            <p:cNvSpPr txBox="1"/>
            <p:nvPr/>
          </p:nvSpPr>
          <p:spPr>
            <a:xfrm>
              <a:off x="3284200" y="3346704"/>
              <a:ext cx="2621400" cy="14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50">
                  <a:solidFill>
                    <a:schemeClr val="accent6"/>
                  </a:solidFill>
                  <a:latin typeface="Sen"/>
                  <a:ea typeface="Sen"/>
                  <a:cs typeface="Sen"/>
                  <a:sym typeface="Sen"/>
                </a:rPr>
                <a:t>Chatbot provides 24/7/365 asynchronous prospect engagement </a:t>
              </a:r>
              <a:endParaRPr sz="1150">
                <a:solidFill>
                  <a:schemeClr val="accent6"/>
                </a:solidFill>
                <a:latin typeface="Sen"/>
                <a:ea typeface="Sen"/>
                <a:cs typeface="Sen"/>
                <a:sym typeface="Sen"/>
              </a:endParaRPr>
            </a:p>
            <a:p>
              <a:pPr marL="0" lvl="0" indent="0" algn="l" rtl="0">
                <a:spcBef>
                  <a:spcPts val="0"/>
                </a:spcBef>
                <a:spcAft>
                  <a:spcPts val="0"/>
                </a:spcAft>
                <a:buNone/>
              </a:pPr>
              <a:endParaRPr sz="1150">
                <a:solidFill>
                  <a:schemeClr val="accent6"/>
                </a:solidFill>
                <a:latin typeface="Sen"/>
                <a:ea typeface="Sen"/>
                <a:cs typeface="Sen"/>
                <a:sym typeface="Sen"/>
              </a:endParaRPr>
            </a:p>
            <a:p>
              <a:pPr marL="0" lvl="0" indent="0" algn="l" rtl="0">
                <a:spcBef>
                  <a:spcPts val="0"/>
                </a:spcBef>
                <a:spcAft>
                  <a:spcPts val="0"/>
                </a:spcAft>
                <a:buNone/>
              </a:pPr>
              <a:r>
                <a:rPr lang="en" sz="1150">
                  <a:solidFill>
                    <a:schemeClr val="accent6"/>
                  </a:solidFill>
                  <a:latin typeface="Sen"/>
                  <a:ea typeface="Sen"/>
                  <a:cs typeface="Sen"/>
                  <a:sym typeface="Sen"/>
                </a:rPr>
                <a:t>Supports new and returning visitors with timely guidance at every step </a:t>
              </a:r>
              <a:endParaRPr sz="1150">
                <a:solidFill>
                  <a:schemeClr val="accent6"/>
                </a:solidFill>
                <a:latin typeface="Sen"/>
                <a:ea typeface="Sen"/>
                <a:cs typeface="Sen"/>
                <a:sym typeface="Sen"/>
              </a:endParaRPr>
            </a:p>
            <a:p>
              <a:pPr marL="0" marR="0" lvl="0" indent="0" algn="l" rtl="0">
                <a:lnSpc>
                  <a:spcPct val="100000"/>
                </a:lnSpc>
                <a:spcBef>
                  <a:spcPts val="0"/>
                </a:spcBef>
                <a:spcAft>
                  <a:spcPts val="0"/>
                </a:spcAft>
                <a:buNone/>
              </a:pPr>
              <a:endParaRPr sz="1150">
                <a:solidFill>
                  <a:schemeClr val="accent6"/>
                </a:solidFill>
                <a:latin typeface="Sen"/>
                <a:ea typeface="Sen"/>
                <a:cs typeface="Sen"/>
                <a:sym typeface="Sen"/>
              </a:endParaRPr>
            </a:p>
          </p:txBody>
        </p:sp>
      </p:grpSp>
      <p:grpSp>
        <p:nvGrpSpPr>
          <p:cNvPr id="367" name="Google Shape;367;g360a082257f_0_111"/>
          <p:cNvGrpSpPr/>
          <p:nvPr/>
        </p:nvGrpSpPr>
        <p:grpSpPr>
          <a:xfrm>
            <a:off x="6081300" y="2893950"/>
            <a:ext cx="3063300" cy="2249400"/>
            <a:chOff x="6081300" y="2893950"/>
            <a:chExt cx="3063300" cy="2249400"/>
          </a:xfrm>
        </p:grpSpPr>
        <p:sp>
          <p:nvSpPr>
            <p:cNvPr id="368" name="Google Shape;368;g360a082257f_0_111"/>
            <p:cNvSpPr/>
            <p:nvPr/>
          </p:nvSpPr>
          <p:spPr>
            <a:xfrm>
              <a:off x="6081300" y="2893950"/>
              <a:ext cx="3063300" cy="2249400"/>
            </a:xfrm>
            <a:prstGeom prst="rect">
              <a:avLst/>
            </a:prstGeom>
            <a:solidFill>
              <a:srgbClr val="B4CEDE">
                <a:alpha val="543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9" name="Google Shape;369;g360a082257f_0_111"/>
            <p:cNvSpPr txBox="1"/>
            <p:nvPr/>
          </p:nvSpPr>
          <p:spPr>
            <a:xfrm>
              <a:off x="6752250" y="2980900"/>
              <a:ext cx="185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6"/>
                  </a:solidFill>
                  <a:latin typeface="Sen"/>
                  <a:ea typeface="Sen"/>
                  <a:cs typeface="Sen"/>
                  <a:sym typeface="Sen"/>
                </a:rPr>
                <a:t>Follow Up Matrices</a:t>
              </a:r>
              <a:endParaRPr b="1">
                <a:solidFill>
                  <a:schemeClr val="accent6"/>
                </a:solidFill>
                <a:latin typeface="Sen"/>
                <a:ea typeface="Sen"/>
                <a:cs typeface="Sen"/>
                <a:sym typeface="Sen"/>
              </a:endParaRPr>
            </a:p>
          </p:txBody>
        </p:sp>
        <p:sp>
          <p:nvSpPr>
            <p:cNvPr id="370" name="Google Shape;370;g360a082257f_0_111"/>
            <p:cNvSpPr txBox="1"/>
            <p:nvPr/>
          </p:nvSpPr>
          <p:spPr>
            <a:xfrm>
              <a:off x="6302250" y="3397200"/>
              <a:ext cx="2621400" cy="14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50">
                  <a:solidFill>
                    <a:schemeClr val="accent6"/>
                  </a:solidFill>
                  <a:latin typeface="Sen"/>
                  <a:ea typeface="Sen"/>
                  <a:cs typeface="Sen"/>
                  <a:sym typeface="Sen"/>
                </a:rPr>
                <a:t>90-day communication across multiple platforms like email, text, and phone</a:t>
              </a:r>
              <a:endParaRPr sz="1150">
                <a:solidFill>
                  <a:schemeClr val="accent6"/>
                </a:solidFill>
                <a:latin typeface="Sen"/>
                <a:ea typeface="Sen"/>
                <a:cs typeface="Sen"/>
                <a:sym typeface="Sen"/>
              </a:endParaRPr>
            </a:p>
            <a:p>
              <a:pPr marL="0" lvl="0" indent="0" algn="l" rtl="0">
                <a:spcBef>
                  <a:spcPts val="0"/>
                </a:spcBef>
                <a:spcAft>
                  <a:spcPts val="0"/>
                </a:spcAft>
                <a:buNone/>
              </a:pPr>
              <a:endParaRPr sz="1150">
                <a:solidFill>
                  <a:schemeClr val="accent6"/>
                </a:solidFill>
                <a:latin typeface="Sen"/>
                <a:ea typeface="Sen"/>
                <a:cs typeface="Sen"/>
                <a:sym typeface="Sen"/>
              </a:endParaRPr>
            </a:p>
            <a:p>
              <a:pPr marL="0" lvl="0" indent="0" algn="l" rtl="0">
                <a:spcBef>
                  <a:spcPts val="0"/>
                </a:spcBef>
                <a:spcAft>
                  <a:spcPts val="0"/>
                </a:spcAft>
                <a:buNone/>
              </a:pPr>
              <a:r>
                <a:rPr lang="en" sz="1150">
                  <a:solidFill>
                    <a:schemeClr val="accent6"/>
                  </a:solidFill>
                  <a:latin typeface="Sen"/>
                  <a:ea typeface="Sen"/>
                  <a:cs typeface="Sen"/>
                  <a:sym typeface="Sen"/>
                </a:rPr>
                <a:t>Follow up and support to assist in decision-making process</a:t>
              </a:r>
              <a:endParaRPr sz="1150">
                <a:solidFill>
                  <a:schemeClr val="accent6"/>
                </a:solidFill>
                <a:latin typeface="Sen"/>
                <a:ea typeface="Sen"/>
                <a:cs typeface="Sen"/>
                <a:sym typeface="Sen"/>
              </a:endParaRPr>
            </a:p>
            <a:p>
              <a:pPr marL="0" marR="0" lvl="0" indent="0" algn="l" rtl="0">
                <a:lnSpc>
                  <a:spcPct val="100000"/>
                </a:lnSpc>
                <a:spcBef>
                  <a:spcPts val="0"/>
                </a:spcBef>
                <a:spcAft>
                  <a:spcPts val="0"/>
                </a:spcAft>
                <a:buNone/>
              </a:pPr>
              <a:endParaRPr sz="1150">
                <a:solidFill>
                  <a:schemeClr val="accent6"/>
                </a:solidFill>
                <a:latin typeface="Sen"/>
                <a:ea typeface="Sen"/>
                <a:cs typeface="Sen"/>
                <a:sym typeface="Sen"/>
              </a:endParaRPr>
            </a:p>
          </p:txBody>
        </p:sp>
      </p:grpSp>
      <p:pic>
        <p:nvPicPr>
          <p:cNvPr id="371" name="Google Shape;371;g360a082257f_0_111"/>
          <p:cNvPicPr preferRelativeResize="0"/>
          <p:nvPr/>
        </p:nvPicPr>
        <p:blipFill>
          <a:blip r:embed="rId3">
            <a:alphaModFix/>
          </a:blip>
          <a:stretch>
            <a:fillRect/>
          </a:stretch>
        </p:blipFill>
        <p:spPr>
          <a:xfrm>
            <a:off x="4062212" y="279558"/>
            <a:ext cx="4101213" cy="4584376"/>
          </a:xfrm>
          <a:prstGeom prst="rect">
            <a:avLst/>
          </a:prstGeom>
          <a:noFill/>
          <a:ln w="9525" cap="flat" cmpd="sng">
            <a:solidFill>
              <a:schemeClr val="accent6"/>
            </a:solidFill>
            <a:prstDash val="solid"/>
            <a:round/>
            <a:headEnd type="none" w="sm" len="sm"/>
            <a:tailEnd type="none" w="sm" len="sm"/>
          </a:ln>
        </p:spPr>
      </p:pic>
      <p:grpSp>
        <p:nvGrpSpPr>
          <p:cNvPr id="372" name="Google Shape;372;g360a082257f_0_111"/>
          <p:cNvGrpSpPr/>
          <p:nvPr/>
        </p:nvGrpSpPr>
        <p:grpSpPr>
          <a:xfrm>
            <a:off x="574758" y="471684"/>
            <a:ext cx="7507151" cy="4295995"/>
            <a:chOff x="491288" y="1668200"/>
            <a:chExt cx="5909747" cy="3392825"/>
          </a:xfrm>
        </p:grpSpPr>
        <p:pic>
          <p:nvPicPr>
            <p:cNvPr id="373" name="Google Shape;373;g360a082257f_0_111"/>
            <p:cNvPicPr preferRelativeResize="0"/>
            <p:nvPr/>
          </p:nvPicPr>
          <p:blipFill rotWithShape="1">
            <a:blip r:embed="rId4">
              <a:alphaModFix/>
            </a:blip>
            <a:srcRect b="63128"/>
            <a:stretch/>
          </p:blipFill>
          <p:spPr>
            <a:xfrm>
              <a:off x="491288" y="1668200"/>
              <a:ext cx="1938370" cy="3392824"/>
            </a:xfrm>
            <a:prstGeom prst="rect">
              <a:avLst/>
            </a:prstGeom>
            <a:noFill/>
            <a:ln w="9525" cap="flat" cmpd="sng">
              <a:solidFill>
                <a:srgbClr val="033A52"/>
              </a:solidFill>
              <a:prstDash val="solid"/>
              <a:round/>
              <a:headEnd type="none" w="sm" len="sm"/>
              <a:tailEnd type="none" w="sm" len="sm"/>
            </a:ln>
          </p:spPr>
        </p:pic>
        <p:pic>
          <p:nvPicPr>
            <p:cNvPr id="374" name="Google Shape;374;g360a082257f_0_111"/>
            <p:cNvPicPr preferRelativeResize="0"/>
            <p:nvPr/>
          </p:nvPicPr>
          <p:blipFill>
            <a:blip r:embed="rId5">
              <a:alphaModFix/>
            </a:blip>
            <a:stretch>
              <a:fillRect/>
            </a:stretch>
          </p:blipFill>
          <p:spPr>
            <a:xfrm>
              <a:off x="2564900" y="1668200"/>
              <a:ext cx="3836134" cy="3392825"/>
            </a:xfrm>
            <a:prstGeom prst="rect">
              <a:avLst/>
            </a:prstGeom>
            <a:noFill/>
            <a:ln w="9525" cap="flat" cmpd="sng">
              <a:solidFill>
                <a:srgbClr val="033A52"/>
              </a:solidFill>
              <a:prstDash val="solid"/>
              <a:round/>
              <a:headEnd type="none" w="sm" len="sm"/>
              <a:tailEnd type="none" w="sm" len="sm"/>
            </a:ln>
          </p:spPr>
        </p:pic>
      </p:grpSp>
      <p:grpSp>
        <p:nvGrpSpPr>
          <p:cNvPr id="375" name="Google Shape;375;g360a082257f_0_111"/>
          <p:cNvGrpSpPr/>
          <p:nvPr/>
        </p:nvGrpSpPr>
        <p:grpSpPr>
          <a:xfrm>
            <a:off x="1617350" y="620963"/>
            <a:ext cx="6518901" cy="4194700"/>
            <a:chOff x="1049350" y="682413"/>
            <a:chExt cx="6518901" cy="4194700"/>
          </a:xfrm>
        </p:grpSpPr>
        <p:pic>
          <p:nvPicPr>
            <p:cNvPr id="376" name="Google Shape;376;g360a082257f_0_111"/>
            <p:cNvPicPr preferRelativeResize="0"/>
            <p:nvPr/>
          </p:nvPicPr>
          <p:blipFill>
            <a:blip r:embed="rId6">
              <a:alphaModFix/>
            </a:blip>
            <a:stretch>
              <a:fillRect/>
            </a:stretch>
          </p:blipFill>
          <p:spPr>
            <a:xfrm>
              <a:off x="1049350" y="682413"/>
              <a:ext cx="3513894" cy="4194700"/>
            </a:xfrm>
            <a:prstGeom prst="rect">
              <a:avLst/>
            </a:prstGeom>
            <a:noFill/>
            <a:ln w="9525" cap="flat" cmpd="sng">
              <a:solidFill>
                <a:schemeClr val="dk1"/>
              </a:solidFill>
              <a:prstDash val="solid"/>
              <a:round/>
              <a:headEnd type="none" w="sm" len="sm"/>
              <a:tailEnd type="none" w="sm" len="sm"/>
            </a:ln>
          </p:spPr>
        </p:pic>
        <p:pic>
          <p:nvPicPr>
            <p:cNvPr id="377" name="Google Shape;377;g360a082257f_0_111"/>
            <p:cNvPicPr preferRelativeResize="0"/>
            <p:nvPr/>
          </p:nvPicPr>
          <p:blipFill rotWithShape="1">
            <a:blip r:embed="rId6">
              <a:alphaModFix/>
            </a:blip>
            <a:srcRect l="61328" t="51514" r="3636" b="6597"/>
            <a:stretch/>
          </p:blipFill>
          <p:spPr>
            <a:xfrm>
              <a:off x="4854725" y="782988"/>
              <a:ext cx="2713526" cy="3872999"/>
            </a:xfrm>
            <a:prstGeom prst="rect">
              <a:avLst/>
            </a:prstGeom>
            <a:noFill/>
            <a:ln w="9525" cap="flat" cmpd="sng">
              <a:solidFill>
                <a:schemeClr val="dk1"/>
              </a:solidFill>
              <a:prstDash val="solid"/>
              <a:round/>
              <a:headEnd type="none" w="sm" len="sm"/>
              <a:tailEnd type="none" w="sm" len="sm"/>
            </a:ln>
          </p:spPr>
        </p:pic>
      </p:grpSp>
      <p:grpSp>
        <p:nvGrpSpPr>
          <p:cNvPr id="378" name="Google Shape;378;g360a082257f_0_111"/>
          <p:cNvGrpSpPr/>
          <p:nvPr/>
        </p:nvGrpSpPr>
        <p:grpSpPr>
          <a:xfrm>
            <a:off x="275450" y="772263"/>
            <a:ext cx="8814455" cy="3739674"/>
            <a:chOff x="158275" y="909925"/>
            <a:chExt cx="8814455" cy="3739674"/>
          </a:xfrm>
        </p:grpSpPr>
        <p:pic>
          <p:nvPicPr>
            <p:cNvPr id="379" name="Google Shape;379;g360a082257f_0_111"/>
            <p:cNvPicPr preferRelativeResize="0"/>
            <p:nvPr/>
          </p:nvPicPr>
          <p:blipFill rotWithShape="1">
            <a:blip r:embed="rId7">
              <a:alphaModFix/>
            </a:blip>
            <a:srcRect t="8475" r="2496"/>
            <a:stretch/>
          </p:blipFill>
          <p:spPr>
            <a:xfrm>
              <a:off x="158275" y="1153877"/>
              <a:ext cx="2636557" cy="2950498"/>
            </a:xfrm>
            <a:prstGeom prst="rect">
              <a:avLst/>
            </a:prstGeom>
            <a:noFill/>
            <a:ln w="9525" cap="flat" cmpd="sng">
              <a:solidFill>
                <a:schemeClr val="accent6"/>
              </a:solidFill>
              <a:prstDash val="solid"/>
              <a:round/>
              <a:headEnd type="none" w="sm" len="sm"/>
              <a:tailEnd type="none" w="sm" len="sm"/>
            </a:ln>
          </p:spPr>
        </p:pic>
        <p:sp>
          <p:nvSpPr>
            <p:cNvPr id="380" name="Google Shape;380;g360a082257f_0_111"/>
            <p:cNvSpPr/>
            <p:nvPr/>
          </p:nvSpPr>
          <p:spPr>
            <a:xfrm>
              <a:off x="2828650" y="1266350"/>
              <a:ext cx="205800" cy="2863500"/>
            </a:xfrm>
            <a:prstGeom prst="leftBrace">
              <a:avLst>
                <a:gd name="adj1" fmla="val 50000"/>
                <a:gd name="adj2"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81" name="Google Shape;381;g360a082257f_0_111"/>
            <p:cNvPicPr preferRelativeResize="0"/>
            <p:nvPr/>
          </p:nvPicPr>
          <p:blipFill rotWithShape="1">
            <a:blip r:embed="rId8">
              <a:alphaModFix/>
            </a:blip>
            <a:srcRect l="27180" t="23498" r="1907" b="2257"/>
            <a:stretch/>
          </p:blipFill>
          <p:spPr>
            <a:xfrm>
              <a:off x="3159225" y="909925"/>
              <a:ext cx="3352675" cy="3197563"/>
            </a:xfrm>
            <a:prstGeom prst="rect">
              <a:avLst/>
            </a:prstGeom>
            <a:noFill/>
            <a:ln w="9525" cap="flat" cmpd="sng">
              <a:solidFill>
                <a:schemeClr val="accent6"/>
              </a:solidFill>
              <a:prstDash val="solid"/>
              <a:round/>
              <a:headEnd type="none" w="sm" len="sm"/>
              <a:tailEnd type="none" w="sm" len="sm"/>
            </a:ln>
          </p:spPr>
        </p:pic>
        <p:pic>
          <p:nvPicPr>
            <p:cNvPr id="382" name="Google Shape;382;g360a082257f_0_111"/>
            <p:cNvPicPr preferRelativeResize="0"/>
            <p:nvPr/>
          </p:nvPicPr>
          <p:blipFill rotWithShape="1">
            <a:blip r:embed="rId9">
              <a:alphaModFix/>
            </a:blip>
            <a:srcRect l="39555" t="7991" r="23008" b="68803"/>
            <a:stretch/>
          </p:blipFill>
          <p:spPr>
            <a:xfrm>
              <a:off x="6627475" y="923550"/>
              <a:ext cx="2345255" cy="3726049"/>
            </a:xfrm>
            <a:prstGeom prst="rect">
              <a:avLst/>
            </a:prstGeom>
            <a:noFill/>
            <a:ln w="9525" cap="flat" cmpd="sng">
              <a:solidFill>
                <a:schemeClr val="accent6"/>
              </a:solidFill>
              <a:prstDash val="solid"/>
              <a:round/>
              <a:headEnd type="none" w="sm" len="sm"/>
              <a:tailEnd type="none" w="sm" len="sm"/>
            </a:ln>
          </p:spPr>
        </p:pic>
      </p:grpSp>
      <p:grpSp>
        <p:nvGrpSpPr>
          <p:cNvPr id="383" name="Google Shape;383;g360a082257f_0_111"/>
          <p:cNvGrpSpPr/>
          <p:nvPr/>
        </p:nvGrpSpPr>
        <p:grpSpPr>
          <a:xfrm>
            <a:off x="2102463" y="1263450"/>
            <a:ext cx="5638313" cy="3386150"/>
            <a:chOff x="2102463" y="1263450"/>
            <a:chExt cx="5638313" cy="3386150"/>
          </a:xfrm>
        </p:grpSpPr>
        <p:pic>
          <p:nvPicPr>
            <p:cNvPr id="384" name="Google Shape;384;g360a082257f_0_111"/>
            <p:cNvPicPr preferRelativeResize="0"/>
            <p:nvPr/>
          </p:nvPicPr>
          <p:blipFill>
            <a:blip r:embed="rId10">
              <a:alphaModFix/>
            </a:blip>
            <a:stretch>
              <a:fillRect/>
            </a:stretch>
          </p:blipFill>
          <p:spPr>
            <a:xfrm>
              <a:off x="4994500" y="1263450"/>
              <a:ext cx="2746276" cy="3386150"/>
            </a:xfrm>
            <a:prstGeom prst="rect">
              <a:avLst/>
            </a:prstGeom>
            <a:noFill/>
            <a:ln w="9525" cap="flat" cmpd="sng">
              <a:solidFill>
                <a:schemeClr val="accent6"/>
              </a:solidFill>
              <a:prstDash val="solid"/>
              <a:round/>
              <a:headEnd type="none" w="sm" len="sm"/>
              <a:tailEnd type="none" w="sm" len="sm"/>
            </a:ln>
          </p:spPr>
        </p:pic>
        <p:pic>
          <p:nvPicPr>
            <p:cNvPr id="385" name="Google Shape;385;g360a082257f_0_111"/>
            <p:cNvPicPr preferRelativeResize="0"/>
            <p:nvPr/>
          </p:nvPicPr>
          <p:blipFill>
            <a:blip r:embed="rId11">
              <a:alphaModFix/>
            </a:blip>
            <a:stretch>
              <a:fillRect/>
            </a:stretch>
          </p:blipFill>
          <p:spPr>
            <a:xfrm>
              <a:off x="2102463" y="2195638"/>
              <a:ext cx="2162175" cy="1247775"/>
            </a:xfrm>
            <a:prstGeom prst="rect">
              <a:avLst/>
            </a:prstGeom>
            <a:noFill/>
            <a:ln w="9525" cap="flat" cmpd="sng">
              <a:solidFill>
                <a:schemeClr val="accent6"/>
              </a:solidFill>
              <a:prstDash val="solid"/>
              <a:round/>
              <a:headEnd type="none" w="sm" len="sm"/>
              <a:tailEnd type="none" w="sm" len="sm"/>
            </a:ln>
          </p:spPr>
        </p:pic>
      </p:grpSp>
      <p:grpSp>
        <p:nvGrpSpPr>
          <p:cNvPr id="386" name="Google Shape;386;g360a082257f_0_111"/>
          <p:cNvGrpSpPr/>
          <p:nvPr/>
        </p:nvGrpSpPr>
        <p:grpSpPr>
          <a:xfrm>
            <a:off x="2031588" y="772275"/>
            <a:ext cx="5080826" cy="4059574"/>
            <a:chOff x="2030600" y="708087"/>
            <a:chExt cx="5080826" cy="4059574"/>
          </a:xfrm>
        </p:grpSpPr>
        <p:grpSp>
          <p:nvGrpSpPr>
            <p:cNvPr id="387" name="Google Shape;387;g360a082257f_0_111"/>
            <p:cNvGrpSpPr/>
            <p:nvPr/>
          </p:nvGrpSpPr>
          <p:grpSpPr>
            <a:xfrm>
              <a:off x="2030600" y="874613"/>
              <a:ext cx="2541401" cy="3810300"/>
              <a:chOff x="6334375" y="837625"/>
              <a:chExt cx="2541401" cy="3810300"/>
            </a:xfrm>
          </p:grpSpPr>
          <p:sp>
            <p:nvSpPr>
              <p:cNvPr id="388" name="Google Shape;388;g360a082257f_0_111"/>
              <p:cNvSpPr/>
              <p:nvPr/>
            </p:nvSpPr>
            <p:spPr>
              <a:xfrm>
                <a:off x="6334375" y="837625"/>
                <a:ext cx="2297400" cy="3810300"/>
              </a:xfrm>
              <a:prstGeom prst="roundRect">
                <a:avLst>
                  <a:gd name="adj" fmla="val 3077"/>
                </a:avLst>
              </a:prstGeom>
              <a:solidFill>
                <a:srgbClr val="EEEE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89" name="Google Shape;389;g360a082257f_0_111"/>
              <p:cNvPicPr preferRelativeResize="0"/>
              <p:nvPr/>
            </p:nvPicPr>
            <p:blipFill rotWithShape="1">
              <a:blip r:embed="rId12">
                <a:alphaModFix/>
              </a:blip>
              <a:srcRect l="26841" t="25843" r="21291" b="36544"/>
              <a:stretch/>
            </p:blipFill>
            <p:spPr>
              <a:xfrm>
                <a:off x="6383025" y="957337"/>
                <a:ext cx="959341" cy="646500"/>
              </a:xfrm>
              <a:prstGeom prst="rect">
                <a:avLst/>
              </a:prstGeom>
              <a:noFill/>
              <a:ln>
                <a:noFill/>
              </a:ln>
            </p:spPr>
          </p:pic>
          <p:sp>
            <p:nvSpPr>
              <p:cNvPr id="390" name="Google Shape;390;g360a082257f_0_111"/>
              <p:cNvSpPr txBox="1"/>
              <p:nvPr/>
            </p:nvSpPr>
            <p:spPr>
              <a:xfrm>
                <a:off x="7580376" y="1070000"/>
                <a:ext cx="1295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033A52"/>
                    </a:solidFill>
                    <a:latin typeface="Sen"/>
                    <a:ea typeface="Sen"/>
                    <a:cs typeface="Sen"/>
                    <a:sym typeface="Sen"/>
                  </a:rPr>
                  <a:t>Email</a:t>
                </a:r>
                <a:endParaRPr sz="2000" b="1">
                  <a:solidFill>
                    <a:srgbClr val="033A52"/>
                  </a:solidFill>
                  <a:latin typeface="Sen"/>
                  <a:ea typeface="Sen"/>
                  <a:cs typeface="Sen"/>
                  <a:sym typeface="Sen"/>
                </a:endParaRPr>
              </a:p>
            </p:txBody>
          </p:sp>
          <p:pic>
            <p:nvPicPr>
              <p:cNvPr id="391" name="Google Shape;391;g360a082257f_0_111"/>
              <p:cNvPicPr preferRelativeResize="0"/>
              <p:nvPr/>
            </p:nvPicPr>
            <p:blipFill rotWithShape="1">
              <a:blip r:embed="rId13">
                <a:alphaModFix/>
              </a:blip>
              <a:srcRect l="21639" t="21888" r="22730" b="26082"/>
              <a:stretch/>
            </p:blipFill>
            <p:spPr>
              <a:xfrm>
                <a:off x="6480691" y="1862579"/>
                <a:ext cx="764025" cy="714571"/>
              </a:xfrm>
              <a:prstGeom prst="rect">
                <a:avLst/>
              </a:prstGeom>
              <a:noFill/>
              <a:ln>
                <a:noFill/>
              </a:ln>
            </p:spPr>
          </p:pic>
          <p:sp>
            <p:nvSpPr>
              <p:cNvPr id="392" name="Google Shape;392;g360a082257f_0_111"/>
              <p:cNvSpPr txBox="1"/>
              <p:nvPr/>
            </p:nvSpPr>
            <p:spPr>
              <a:xfrm>
                <a:off x="7580375" y="2042450"/>
                <a:ext cx="1295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033A52"/>
                    </a:solidFill>
                    <a:latin typeface="Sen"/>
                    <a:ea typeface="Sen"/>
                    <a:cs typeface="Sen"/>
                    <a:sym typeface="Sen"/>
                  </a:rPr>
                  <a:t>Call</a:t>
                </a:r>
                <a:endParaRPr sz="2000" b="1">
                  <a:solidFill>
                    <a:srgbClr val="033A52"/>
                  </a:solidFill>
                  <a:latin typeface="Sen"/>
                  <a:ea typeface="Sen"/>
                  <a:cs typeface="Sen"/>
                  <a:sym typeface="Sen"/>
                </a:endParaRPr>
              </a:p>
            </p:txBody>
          </p:sp>
          <p:pic>
            <p:nvPicPr>
              <p:cNvPr id="393" name="Google Shape;393;g360a082257f_0_111"/>
              <p:cNvPicPr preferRelativeResize="0"/>
              <p:nvPr/>
            </p:nvPicPr>
            <p:blipFill rotWithShape="1">
              <a:blip r:embed="rId14">
                <a:alphaModFix/>
              </a:blip>
              <a:srcRect l="21092" t="28773" r="25100" b="28435"/>
              <a:stretch/>
            </p:blipFill>
            <p:spPr>
              <a:xfrm>
                <a:off x="6488400" y="3839100"/>
                <a:ext cx="712700" cy="566850"/>
              </a:xfrm>
              <a:prstGeom prst="rect">
                <a:avLst/>
              </a:prstGeom>
              <a:noFill/>
              <a:ln>
                <a:noFill/>
              </a:ln>
            </p:spPr>
          </p:pic>
          <p:sp>
            <p:nvSpPr>
              <p:cNvPr id="394" name="Google Shape;394;g360a082257f_0_111"/>
              <p:cNvSpPr txBox="1"/>
              <p:nvPr/>
            </p:nvSpPr>
            <p:spPr>
              <a:xfrm>
                <a:off x="7507249" y="3871238"/>
                <a:ext cx="1295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033A52"/>
                    </a:solidFill>
                    <a:latin typeface="Sen"/>
                    <a:ea typeface="Sen"/>
                    <a:cs typeface="Sen"/>
                    <a:sym typeface="Sen"/>
                  </a:rPr>
                  <a:t>Chat</a:t>
                </a:r>
                <a:endParaRPr sz="2000" b="1">
                  <a:solidFill>
                    <a:srgbClr val="033A52"/>
                  </a:solidFill>
                  <a:latin typeface="Sen"/>
                  <a:ea typeface="Sen"/>
                  <a:cs typeface="Sen"/>
                  <a:sym typeface="Sen"/>
                </a:endParaRPr>
              </a:p>
            </p:txBody>
          </p:sp>
          <p:pic>
            <p:nvPicPr>
              <p:cNvPr id="395" name="Google Shape;395;g360a082257f_0_111"/>
              <p:cNvPicPr preferRelativeResize="0"/>
              <p:nvPr/>
            </p:nvPicPr>
            <p:blipFill>
              <a:blip r:embed="rId15">
                <a:alphaModFix/>
              </a:blip>
              <a:stretch>
                <a:fillRect/>
              </a:stretch>
            </p:blipFill>
            <p:spPr>
              <a:xfrm>
                <a:off x="6349650" y="2751450"/>
                <a:ext cx="952700" cy="952700"/>
              </a:xfrm>
              <a:prstGeom prst="rect">
                <a:avLst/>
              </a:prstGeom>
              <a:noFill/>
              <a:ln>
                <a:noFill/>
              </a:ln>
            </p:spPr>
          </p:pic>
          <p:sp>
            <p:nvSpPr>
              <p:cNvPr id="396" name="Google Shape;396;g360a082257f_0_111"/>
              <p:cNvSpPr txBox="1"/>
              <p:nvPr/>
            </p:nvSpPr>
            <p:spPr>
              <a:xfrm>
                <a:off x="7507250" y="2891850"/>
                <a:ext cx="1295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033A52"/>
                    </a:solidFill>
                    <a:latin typeface="Sen"/>
                    <a:ea typeface="Sen"/>
                    <a:cs typeface="Sen"/>
                    <a:sym typeface="Sen"/>
                  </a:rPr>
                  <a:t>Text</a:t>
                </a:r>
                <a:endParaRPr sz="1800" b="1">
                  <a:solidFill>
                    <a:srgbClr val="033A52"/>
                  </a:solidFill>
                  <a:latin typeface="Sen"/>
                  <a:ea typeface="Sen"/>
                  <a:cs typeface="Sen"/>
                  <a:sym typeface="Sen"/>
                </a:endParaRPr>
              </a:p>
            </p:txBody>
          </p:sp>
        </p:grpSp>
        <p:pic>
          <p:nvPicPr>
            <p:cNvPr id="397" name="Google Shape;397;g360a082257f_0_111"/>
            <p:cNvPicPr preferRelativeResize="0"/>
            <p:nvPr/>
          </p:nvPicPr>
          <p:blipFill>
            <a:blip r:embed="rId16">
              <a:alphaModFix/>
            </a:blip>
            <a:stretch>
              <a:fillRect/>
            </a:stretch>
          </p:blipFill>
          <p:spPr>
            <a:xfrm>
              <a:off x="4717925" y="708087"/>
              <a:ext cx="2393501" cy="4059574"/>
            </a:xfrm>
            <a:prstGeom prst="rect">
              <a:avLst/>
            </a:prstGeom>
            <a:noFill/>
            <a:ln w="9525" cap="flat" cmpd="sng">
              <a:solidFill>
                <a:schemeClr val="accent6"/>
              </a:solidFill>
              <a:prstDash val="solid"/>
              <a:round/>
              <a:headEnd type="none" w="sm" len="sm"/>
              <a:tailEnd type="none" w="sm" len="sm"/>
            </a:ln>
          </p:spPr>
        </p:pic>
      </p:grpSp>
      <p:pic>
        <p:nvPicPr>
          <p:cNvPr id="398" name="Google Shape;398;g360a082257f_0_111"/>
          <p:cNvPicPr preferRelativeResize="0"/>
          <p:nvPr/>
        </p:nvPicPr>
        <p:blipFill rotWithShape="1">
          <a:blip r:embed="rId17">
            <a:alphaModFix/>
          </a:blip>
          <a:srcRect/>
          <a:stretch/>
        </p:blipFill>
        <p:spPr>
          <a:xfrm>
            <a:off x="7489000" y="221139"/>
            <a:ext cx="1395450" cy="227350"/>
          </a:xfrm>
          <a:prstGeom prst="rect">
            <a:avLst/>
          </a:prstGeom>
          <a:noFill/>
          <a:ln>
            <a:noFill/>
          </a:ln>
        </p:spPr>
      </p:pic>
      <p:sp>
        <p:nvSpPr>
          <p:cNvPr id="399" name="Google Shape;399;g360a082257f_0_111"/>
          <p:cNvSpPr txBox="1"/>
          <p:nvPr/>
        </p:nvSpPr>
        <p:spPr>
          <a:xfrm>
            <a:off x="233600" y="5375"/>
            <a:ext cx="8322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chemeClr val="lt2"/>
                </a:solidFill>
                <a:latin typeface="Sen"/>
                <a:ea typeface="Sen"/>
                <a:cs typeface="Sen"/>
                <a:sym typeface="Sen"/>
              </a:rPr>
              <a:t>Edvance Marketplace Assets</a:t>
            </a:r>
            <a:endParaRPr sz="2800" b="1">
              <a:solidFill>
                <a:schemeClr val="lt2"/>
              </a:solidFill>
              <a:latin typeface="Sen"/>
              <a:ea typeface="Sen"/>
              <a:cs typeface="Sen"/>
              <a:sym typeface="Sen"/>
            </a:endParaRPr>
          </a:p>
        </p:txBody>
      </p:sp>
      <p:sp>
        <p:nvSpPr>
          <p:cNvPr id="400" name="Google Shape;400;g360a082257f_0_1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7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7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7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38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37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8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3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4"/>
        <p:cNvGrpSpPr/>
        <p:nvPr/>
      </p:nvGrpSpPr>
      <p:grpSpPr>
        <a:xfrm>
          <a:off x="0" y="0"/>
          <a:ext cx="0" cy="0"/>
          <a:chOff x="0" y="0"/>
          <a:chExt cx="0" cy="0"/>
        </a:xfrm>
      </p:grpSpPr>
      <p:sp>
        <p:nvSpPr>
          <p:cNvPr id="405" name="Google Shape;405;p14"/>
          <p:cNvSpPr txBox="1"/>
          <p:nvPr/>
        </p:nvSpPr>
        <p:spPr>
          <a:xfrm>
            <a:off x="314475" y="98375"/>
            <a:ext cx="6870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lt2"/>
                </a:solidFill>
                <a:latin typeface="Sen"/>
                <a:ea typeface="Sen"/>
                <a:cs typeface="Sen"/>
                <a:sym typeface="Sen"/>
              </a:rPr>
              <a:t>Organizing Through Opportunity</a:t>
            </a:r>
            <a:endParaRPr sz="2800" b="1" i="0" u="none" strike="noStrike" cap="none">
              <a:solidFill>
                <a:schemeClr val="lt2"/>
              </a:solidFill>
              <a:latin typeface="Sen"/>
              <a:ea typeface="Sen"/>
              <a:cs typeface="Sen"/>
              <a:sym typeface="Sen"/>
            </a:endParaRPr>
          </a:p>
        </p:txBody>
      </p:sp>
      <p:pic>
        <p:nvPicPr>
          <p:cNvPr id="406" name="Google Shape;406;p14"/>
          <p:cNvPicPr preferRelativeResize="0"/>
          <p:nvPr/>
        </p:nvPicPr>
        <p:blipFill rotWithShape="1">
          <a:blip r:embed="rId3">
            <a:alphaModFix/>
          </a:blip>
          <a:srcRect/>
          <a:stretch/>
        </p:blipFill>
        <p:spPr>
          <a:xfrm>
            <a:off x="7489000" y="221139"/>
            <a:ext cx="1395450" cy="227350"/>
          </a:xfrm>
          <a:prstGeom prst="rect">
            <a:avLst/>
          </a:prstGeom>
          <a:noFill/>
          <a:ln>
            <a:noFill/>
          </a:ln>
        </p:spPr>
      </p:pic>
      <p:sp>
        <p:nvSpPr>
          <p:cNvPr id="407" name="Google Shape;40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9</a:t>
            </a:fld>
            <a:endParaRPr/>
          </a:p>
        </p:txBody>
      </p:sp>
      <p:sp>
        <p:nvSpPr>
          <p:cNvPr id="408" name="Google Shape;408;p14"/>
          <p:cNvSpPr/>
          <p:nvPr/>
        </p:nvSpPr>
        <p:spPr>
          <a:xfrm>
            <a:off x="519775" y="1286575"/>
            <a:ext cx="2310300" cy="800400"/>
          </a:xfrm>
          <a:prstGeom prst="roundRect">
            <a:avLst>
              <a:gd name="adj" fmla="val 7208"/>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14"/>
          <p:cNvSpPr txBox="1"/>
          <p:nvPr/>
        </p:nvSpPr>
        <p:spPr>
          <a:xfrm>
            <a:off x="519775" y="1460825"/>
            <a:ext cx="22974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accent3"/>
                </a:solidFill>
                <a:latin typeface="Sen"/>
                <a:ea typeface="Sen"/>
                <a:cs typeface="Sen"/>
                <a:sym typeface="Sen"/>
              </a:rPr>
              <a:t>Organize</a:t>
            </a:r>
            <a:endParaRPr sz="1800" b="1" i="0" u="none" strike="noStrike" cap="none">
              <a:solidFill>
                <a:schemeClr val="accent1"/>
              </a:solidFill>
              <a:latin typeface="Sen"/>
              <a:ea typeface="Sen"/>
              <a:cs typeface="Sen"/>
              <a:sym typeface="Sen"/>
            </a:endParaRPr>
          </a:p>
        </p:txBody>
      </p:sp>
      <p:sp>
        <p:nvSpPr>
          <p:cNvPr id="410" name="Google Shape;410;p14"/>
          <p:cNvSpPr/>
          <p:nvPr/>
        </p:nvSpPr>
        <p:spPr>
          <a:xfrm>
            <a:off x="3340650" y="1293775"/>
            <a:ext cx="2310300" cy="800400"/>
          </a:xfrm>
          <a:prstGeom prst="roundRect">
            <a:avLst>
              <a:gd name="adj" fmla="val 7208"/>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14"/>
          <p:cNvSpPr txBox="1"/>
          <p:nvPr/>
        </p:nvSpPr>
        <p:spPr>
          <a:xfrm>
            <a:off x="3340650" y="1468025"/>
            <a:ext cx="22974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accent3"/>
                </a:solidFill>
                <a:latin typeface="Sen"/>
                <a:ea typeface="Sen"/>
                <a:cs typeface="Sen"/>
                <a:sym typeface="Sen"/>
              </a:rPr>
              <a:t>Retain</a:t>
            </a:r>
            <a:endParaRPr sz="1800" b="1" i="0" u="none" strike="noStrike" cap="none">
              <a:solidFill>
                <a:schemeClr val="accent1"/>
              </a:solidFill>
              <a:latin typeface="Sen"/>
              <a:ea typeface="Sen"/>
              <a:cs typeface="Sen"/>
              <a:sym typeface="Sen"/>
            </a:endParaRPr>
          </a:p>
        </p:txBody>
      </p:sp>
      <p:sp>
        <p:nvSpPr>
          <p:cNvPr id="412" name="Google Shape;412;p14"/>
          <p:cNvSpPr/>
          <p:nvPr/>
        </p:nvSpPr>
        <p:spPr>
          <a:xfrm>
            <a:off x="6161525" y="1286575"/>
            <a:ext cx="2310300" cy="800400"/>
          </a:xfrm>
          <a:prstGeom prst="roundRect">
            <a:avLst>
              <a:gd name="adj" fmla="val 7208"/>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14"/>
          <p:cNvSpPr txBox="1"/>
          <p:nvPr/>
        </p:nvSpPr>
        <p:spPr>
          <a:xfrm>
            <a:off x="6161525" y="1460825"/>
            <a:ext cx="22974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accent3"/>
                </a:solidFill>
                <a:latin typeface="Sen"/>
                <a:ea typeface="Sen"/>
                <a:cs typeface="Sen"/>
                <a:sym typeface="Sen"/>
              </a:rPr>
              <a:t>Serve</a:t>
            </a:r>
            <a:endParaRPr sz="1800" b="1" i="0" u="none" strike="noStrike" cap="none">
              <a:solidFill>
                <a:schemeClr val="accent1"/>
              </a:solidFill>
              <a:latin typeface="Sen"/>
              <a:ea typeface="Sen"/>
              <a:cs typeface="Sen"/>
              <a:sym typeface="Sen"/>
            </a:endParaRPr>
          </a:p>
        </p:txBody>
      </p:sp>
      <p:sp>
        <p:nvSpPr>
          <p:cNvPr id="414" name="Google Shape;414;p14"/>
          <p:cNvSpPr txBox="1"/>
          <p:nvPr/>
        </p:nvSpPr>
        <p:spPr>
          <a:xfrm>
            <a:off x="314475" y="693375"/>
            <a:ext cx="6811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chemeClr val="lt2"/>
                </a:solidFill>
                <a:latin typeface="Sen"/>
                <a:ea typeface="Sen"/>
                <a:cs typeface="Sen"/>
                <a:sym typeface="Sen"/>
              </a:rPr>
              <a:t> Working Together to Advance Missions and Change Lives</a:t>
            </a:r>
            <a:endParaRPr sz="1400" b="0" i="0" u="none" strike="noStrike" cap="none">
              <a:solidFill>
                <a:schemeClr val="lt2"/>
              </a:solidFill>
              <a:latin typeface="Sen"/>
              <a:ea typeface="Sen"/>
              <a:cs typeface="Sen"/>
              <a:sym typeface="Sen"/>
            </a:endParaRPr>
          </a:p>
        </p:txBody>
      </p:sp>
      <p:sp>
        <p:nvSpPr>
          <p:cNvPr id="415" name="Google Shape;415;p14"/>
          <p:cNvSpPr txBox="1"/>
          <p:nvPr/>
        </p:nvSpPr>
        <p:spPr>
          <a:xfrm>
            <a:off x="519775" y="2950624"/>
            <a:ext cx="2361000" cy="155424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accent6"/>
              </a:solidFill>
              <a:latin typeface="Sen"/>
              <a:ea typeface="Sen"/>
              <a:cs typeface="Sen"/>
              <a:sym typeface="Sen"/>
            </a:endParaRPr>
          </a:p>
          <a:p>
            <a:pPr marL="285750" marR="0" lvl="0" indent="-238125" algn="l" rtl="0">
              <a:lnSpc>
                <a:spcPct val="100000"/>
              </a:lnSpc>
              <a:spcBef>
                <a:spcPts val="0"/>
              </a:spcBef>
              <a:spcAft>
                <a:spcPts val="0"/>
              </a:spcAft>
              <a:buClr>
                <a:schemeClr val="lt2"/>
              </a:buClr>
              <a:buSzPts val="1500"/>
              <a:buFont typeface="Sen"/>
              <a:buChar char="●"/>
            </a:pPr>
            <a:r>
              <a:rPr lang="en" sz="1500" b="0" i="0" u="none" strike="noStrike" cap="none">
                <a:solidFill>
                  <a:schemeClr val="lt2"/>
                </a:solidFill>
                <a:latin typeface="Sen"/>
                <a:ea typeface="Sen"/>
                <a:cs typeface="Sen"/>
                <a:sym typeface="Sen"/>
              </a:rPr>
              <a:t>Incentivizes workers </a:t>
            </a:r>
            <a:r>
              <a:rPr lang="en" sz="800" b="0" i="1" u="none" strike="noStrike" cap="none">
                <a:solidFill>
                  <a:schemeClr val="lt2"/>
                </a:solidFill>
                <a:latin typeface="Sen"/>
                <a:ea typeface="Sen"/>
                <a:cs typeface="Sen"/>
                <a:sym typeface="Sen"/>
              </a:rPr>
              <a:t>especially in “right-to-work” states</a:t>
            </a:r>
            <a:endParaRPr sz="800" b="0" i="1" u="none" strike="noStrike" cap="none">
              <a:solidFill>
                <a:schemeClr val="lt2"/>
              </a:solidFill>
              <a:latin typeface="Sen"/>
              <a:ea typeface="Sen"/>
              <a:cs typeface="Sen"/>
              <a:sym typeface="Sen"/>
            </a:endParaRPr>
          </a:p>
          <a:p>
            <a:pPr marL="285750" marR="0" lvl="0" indent="-238125" algn="l" rtl="0">
              <a:lnSpc>
                <a:spcPct val="100000"/>
              </a:lnSpc>
              <a:spcBef>
                <a:spcPts val="1000"/>
              </a:spcBef>
              <a:spcAft>
                <a:spcPts val="0"/>
              </a:spcAft>
              <a:buClr>
                <a:schemeClr val="lt2"/>
              </a:buClr>
              <a:buSzPts val="1500"/>
              <a:buFont typeface="Sen"/>
              <a:buChar char="●"/>
            </a:pPr>
            <a:r>
              <a:rPr lang="en" sz="1500" b="0" i="0" u="none" strike="noStrike" cap="none">
                <a:solidFill>
                  <a:schemeClr val="lt2"/>
                </a:solidFill>
                <a:latin typeface="Sen"/>
                <a:ea typeface="Sen"/>
                <a:cs typeface="Sen"/>
                <a:sym typeface="Sen"/>
              </a:rPr>
              <a:t>Extends to Family</a:t>
            </a:r>
            <a:endParaRPr sz="1500" b="0" i="0" u="none" strike="noStrike" cap="none">
              <a:solidFill>
                <a:schemeClr val="lt2"/>
              </a:solidFill>
              <a:latin typeface="Sen"/>
              <a:ea typeface="Sen"/>
              <a:cs typeface="Sen"/>
              <a:sym typeface="Sen"/>
            </a:endParaRPr>
          </a:p>
          <a:p>
            <a:pPr marL="457200" marR="0" lvl="0" indent="0" algn="l" rtl="0">
              <a:lnSpc>
                <a:spcPct val="100000"/>
              </a:lnSpc>
              <a:spcBef>
                <a:spcPts val="1000"/>
              </a:spcBef>
              <a:spcAft>
                <a:spcPts val="1000"/>
              </a:spcAft>
              <a:buClr>
                <a:srgbClr val="000000"/>
              </a:buClr>
              <a:buSzPts val="1500"/>
              <a:buFont typeface="Arial"/>
              <a:buNone/>
            </a:pPr>
            <a:endParaRPr sz="1500" b="0" i="0" u="none" strike="noStrike" cap="none">
              <a:solidFill>
                <a:srgbClr val="666666"/>
              </a:solidFill>
              <a:latin typeface="Sen"/>
              <a:ea typeface="Sen"/>
              <a:cs typeface="Sen"/>
              <a:sym typeface="Sen"/>
            </a:endParaRPr>
          </a:p>
        </p:txBody>
      </p:sp>
      <p:pic>
        <p:nvPicPr>
          <p:cNvPr id="416" name="Google Shape;416;p14"/>
          <p:cNvPicPr preferRelativeResize="0"/>
          <p:nvPr/>
        </p:nvPicPr>
        <p:blipFill rotWithShape="1">
          <a:blip r:embed="rId4">
            <a:alphaModFix/>
          </a:blip>
          <a:srcRect l="12602" t="60342" r="83140" b="32834"/>
          <a:stretch/>
        </p:blipFill>
        <p:spPr>
          <a:xfrm>
            <a:off x="519775" y="3202624"/>
            <a:ext cx="321946" cy="307800"/>
          </a:xfrm>
          <a:prstGeom prst="rect">
            <a:avLst/>
          </a:prstGeom>
          <a:noFill/>
          <a:ln>
            <a:noFill/>
          </a:ln>
        </p:spPr>
      </p:pic>
      <p:pic>
        <p:nvPicPr>
          <p:cNvPr id="417" name="Google Shape;417;p14"/>
          <p:cNvPicPr preferRelativeResize="0"/>
          <p:nvPr/>
        </p:nvPicPr>
        <p:blipFill rotWithShape="1">
          <a:blip r:embed="rId4">
            <a:alphaModFix/>
          </a:blip>
          <a:srcRect l="12602" t="60342" r="83140" b="32834"/>
          <a:stretch/>
        </p:blipFill>
        <p:spPr>
          <a:xfrm>
            <a:off x="519775" y="3640874"/>
            <a:ext cx="321946" cy="307800"/>
          </a:xfrm>
          <a:prstGeom prst="rect">
            <a:avLst/>
          </a:prstGeom>
          <a:noFill/>
          <a:ln>
            <a:noFill/>
          </a:ln>
        </p:spPr>
      </p:pic>
      <p:sp>
        <p:nvSpPr>
          <p:cNvPr id="418" name="Google Shape;418;p14"/>
          <p:cNvSpPr txBox="1"/>
          <p:nvPr/>
        </p:nvSpPr>
        <p:spPr>
          <a:xfrm>
            <a:off x="3181800" y="2950624"/>
            <a:ext cx="2780100" cy="1534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lt2"/>
              </a:solidFill>
              <a:latin typeface="Sen"/>
              <a:ea typeface="Sen"/>
              <a:cs typeface="Sen"/>
              <a:sym typeface="Sen"/>
            </a:endParaRPr>
          </a:p>
          <a:p>
            <a:pPr marL="457200" marR="0" lvl="0" indent="0" algn="l" rtl="0">
              <a:lnSpc>
                <a:spcPct val="100000"/>
              </a:lnSpc>
              <a:spcBef>
                <a:spcPts val="0"/>
              </a:spcBef>
              <a:spcAft>
                <a:spcPts val="0"/>
              </a:spcAft>
              <a:buClr>
                <a:srgbClr val="000000"/>
              </a:buClr>
              <a:buSzPts val="1500"/>
              <a:buFont typeface="Arial"/>
              <a:buNone/>
            </a:pPr>
            <a:r>
              <a:rPr lang="en" sz="1500" b="0" i="0" u="none" strike="noStrike" cap="none">
                <a:solidFill>
                  <a:schemeClr val="lt2"/>
                </a:solidFill>
                <a:latin typeface="Sen"/>
                <a:ea typeface="Sen"/>
                <a:cs typeface="Sen"/>
                <a:sym typeface="Sen"/>
              </a:rPr>
              <a:t>Long-term Impact</a:t>
            </a:r>
            <a:endParaRPr sz="1500" b="0" i="0" u="none" strike="noStrike" cap="none">
              <a:solidFill>
                <a:schemeClr val="lt2"/>
              </a:solidFill>
              <a:latin typeface="Sen"/>
              <a:ea typeface="Sen"/>
              <a:cs typeface="Sen"/>
              <a:sym typeface="Sen"/>
            </a:endParaRPr>
          </a:p>
          <a:p>
            <a:pPr marL="457200" marR="0" lvl="0" indent="0" algn="l" rtl="0">
              <a:lnSpc>
                <a:spcPct val="100000"/>
              </a:lnSpc>
              <a:spcBef>
                <a:spcPts val="1000"/>
              </a:spcBef>
              <a:spcAft>
                <a:spcPts val="0"/>
              </a:spcAft>
              <a:buClr>
                <a:srgbClr val="000000"/>
              </a:buClr>
              <a:buSzPts val="1500"/>
              <a:buFont typeface="Arial"/>
              <a:buNone/>
            </a:pPr>
            <a:r>
              <a:rPr lang="en" sz="1500" b="0" i="0" u="none" strike="noStrike" cap="none">
                <a:solidFill>
                  <a:schemeClr val="lt2"/>
                </a:solidFill>
                <a:latin typeface="Sen"/>
                <a:ea typeface="Sen"/>
                <a:cs typeface="Sen"/>
                <a:sym typeface="Sen"/>
              </a:rPr>
              <a:t>Support Member’s Needs</a:t>
            </a:r>
            <a:endParaRPr sz="1500" b="0" i="0" u="none" strike="noStrike" cap="none">
              <a:solidFill>
                <a:schemeClr val="lt2"/>
              </a:solidFill>
              <a:latin typeface="Sen"/>
              <a:ea typeface="Sen"/>
              <a:cs typeface="Sen"/>
              <a:sym typeface="Sen"/>
            </a:endParaRPr>
          </a:p>
          <a:p>
            <a:pPr marL="457200" marR="0" lvl="0" indent="0" algn="l" rtl="0">
              <a:lnSpc>
                <a:spcPct val="100000"/>
              </a:lnSpc>
              <a:spcBef>
                <a:spcPts val="1000"/>
              </a:spcBef>
              <a:spcAft>
                <a:spcPts val="1000"/>
              </a:spcAft>
              <a:buClr>
                <a:srgbClr val="000000"/>
              </a:buClr>
              <a:buSzPts val="1500"/>
              <a:buFont typeface="Arial"/>
              <a:buNone/>
            </a:pPr>
            <a:endParaRPr sz="1500" b="0" i="0" u="none" strike="noStrike" cap="none">
              <a:solidFill>
                <a:schemeClr val="lt2"/>
              </a:solidFill>
              <a:latin typeface="Sen"/>
              <a:ea typeface="Sen"/>
              <a:cs typeface="Sen"/>
              <a:sym typeface="Sen"/>
            </a:endParaRPr>
          </a:p>
        </p:txBody>
      </p:sp>
      <p:pic>
        <p:nvPicPr>
          <p:cNvPr id="419" name="Google Shape;419;p14"/>
          <p:cNvPicPr preferRelativeResize="0"/>
          <p:nvPr/>
        </p:nvPicPr>
        <p:blipFill rotWithShape="1">
          <a:blip r:embed="rId4">
            <a:alphaModFix/>
          </a:blip>
          <a:srcRect l="12602" t="60342" r="83140" b="32834"/>
          <a:stretch/>
        </p:blipFill>
        <p:spPr>
          <a:xfrm>
            <a:off x="3297525" y="3202612"/>
            <a:ext cx="321946" cy="307800"/>
          </a:xfrm>
          <a:prstGeom prst="rect">
            <a:avLst/>
          </a:prstGeom>
          <a:noFill/>
          <a:ln>
            <a:noFill/>
          </a:ln>
        </p:spPr>
      </p:pic>
      <p:pic>
        <p:nvPicPr>
          <p:cNvPr id="420" name="Google Shape;420;p14"/>
          <p:cNvPicPr preferRelativeResize="0"/>
          <p:nvPr/>
        </p:nvPicPr>
        <p:blipFill rotWithShape="1">
          <a:blip r:embed="rId4">
            <a:alphaModFix/>
          </a:blip>
          <a:srcRect l="12602" t="60342" r="83140" b="32834"/>
          <a:stretch/>
        </p:blipFill>
        <p:spPr>
          <a:xfrm>
            <a:off x="3297525" y="3640862"/>
            <a:ext cx="321946" cy="307800"/>
          </a:xfrm>
          <a:prstGeom prst="rect">
            <a:avLst/>
          </a:prstGeom>
          <a:noFill/>
          <a:ln>
            <a:noFill/>
          </a:ln>
        </p:spPr>
      </p:pic>
      <p:sp>
        <p:nvSpPr>
          <p:cNvPr id="421" name="Google Shape;421;p14"/>
          <p:cNvSpPr txBox="1"/>
          <p:nvPr/>
        </p:nvSpPr>
        <p:spPr>
          <a:xfrm>
            <a:off x="472450" y="2191263"/>
            <a:ext cx="25863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chemeClr val="lt1"/>
                </a:solidFill>
                <a:latin typeface="Sen"/>
                <a:ea typeface="Sen"/>
                <a:cs typeface="Sen"/>
                <a:sym typeface="Sen"/>
              </a:rPr>
              <a:t>Affordable options help support the value and benefit of joining your union:</a:t>
            </a:r>
            <a:endParaRPr sz="1300" b="1" i="0" u="none" strike="noStrike" cap="none">
              <a:solidFill>
                <a:schemeClr val="lt1"/>
              </a:solidFill>
              <a:latin typeface="Sen"/>
              <a:ea typeface="Sen"/>
              <a:cs typeface="Sen"/>
              <a:sym typeface="Sen"/>
            </a:endParaRPr>
          </a:p>
        </p:txBody>
      </p:sp>
      <p:sp>
        <p:nvSpPr>
          <p:cNvPr id="422" name="Google Shape;422;p14"/>
          <p:cNvSpPr txBox="1"/>
          <p:nvPr/>
        </p:nvSpPr>
        <p:spPr>
          <a:xfrm>
            <a:off x="3321188" y="2191248"/>
            <a:ext cx="23610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chemeClr val="lt1"/>
                </a:solidFill>
                <a:latin typeface="Sen"/>
                <a:ea typeface="Sen"/>
                <a:cs typeface="Sen"/>
                <a:sym typeface="Sen"/>
              </a:rPr>
              <a:t>Maintain a strong, committed membership:</a:t>
            </a:r>
            <a:endParaRPr sz="1300" b="1" i="0" u="none" strike="noStrike" cap="none">
              <a:solidFill>
                <a:schemeClr val="lt1"/>
              </a:solidFill>
              <a:latin typeface="Sen"/>
              <a:ea typeface="Sen"/>
              <a:cs typeface="Sen"/>
              <a:sym typeface="Sen"/>
            </a:endParaRPr>
          </a:p>
        </p:txBody>
      </p:sp>
      <p:sp>
        <p:nvSpPr>
          <p:cNvPr id="423" name="Google Shape;423;p14"/>
          <p:cNvSpPr txBox="1"/>
          <p:nvPr/>
        </p:nvSpPr>
        <p:spPr>
          <a:xfrm>
            <a:off x="6122600" y="2170375"/>
            <a:ext cx="26592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chemeClr val="lt1"/>
                </a:solidFill>
                <a:latin typeface="Sen"/>
                <a:ea typeface="Sen"/>
                <a:cs typeface="Sen"/>
                <a:sym typeface="Sen"/>
              </a:rPr>
              <a:t>Offering professional development and training opportunities:</a:t>
            </a:r>
            <a:endParaRPr sz="1300" b="1" i="0" u="none" strike="noStrike" cap="none">
              <a:solidFill>
                <a:schemeClr val="lt1"/>
              </a:solidFill>
              <a:latin typeface="Sen"/>
              <a:ea typeface="Sen"/>
              <a:cs typeface="Sen"/>
              <a:sym typeface="Sen"/>
            </a:endParaRPr>
          </a:p>
        </p:txBody>
      </p:sp>
      <p:grpSp>
        <p:nvGrpSpPr>
          <p:cNvPr id="424" name="Google Shape;424;p14"/>
          <p:cNvGrpSpPr/>
          <p:nvPr/>
        </p:nvGrpSpPr>
        <p:grpSpPr>
          <a:xfrm>
            <a:off x="6009125" y="2899112"/>
            <a:ext cx="3097200" cy="1407000"/>
            <a:chOff x="3029400" y="2303800"/>
            <a:chExt cx="3097200" cy="1407000"/>
          </a:xfrm>
        </p:grpSpPr>
        <p:sp>
          <p:nvSpPr>
            <p:cNvPr id="425" name="Google Shape;425;p14"/>
            <p:cNvSpPr txBox="1"/>
            <p:nvPr/>
          </p:nvSpPr>
          <p:spPr>
            <a:xfrm>
              <a:off x="3029400" y="2303800"/>
              <a:ext cx="3097200" cy="140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lt2"/>
                </a:solidFill>
                <a:latin typeface="Sen"/>
                <a:ea typeface="Sen"/>
                <a:cs typeface="Sen"/>
                <a:sym typeface="Sen"/>
              </a:endParaRPr>
            </a:p>
            <a:p>
              <a:pPr marL="457200" marR="0" lvl="0" indent="0" algn="l" rtl="0">
                <a:lnSpc>
                  <a:spcPct val="100000"/>
                </a:lnSpc>
                <a:spcBef>
                  <a:spcPts val="0"/>
                </a:spcBef>
                <a:spcAft>
                  <a:spcPts val="0"/>
                </a:spcAft>
                <a:buClr>
                  <a:srgbClr val="000000"/>
                </a:buClr>
                <a:buSzPts val="1500"/>
                <a:buFont typeface="Arial"/>
                <a:buNone/>
              </a:pPr>
              <a:r>
                <a:rPr lang="en" sz="1500" b="0" i="0" u="none" strike="noStrike" cap="none">
                  <a:solidFill>
                    <a:schemeClr val="lt2"/>
                  </a:solidFill>
                  <a:latin typeface="Sen"/>
                  <a:ea typeface="Sen"/>
                  <a:cs typeface="Sen"/>
                  <a:sym typeface="Sen"/>
                </a:rPr>
                <a:t>Degree &amp; Skill Attainment</a:t>
              </a:r>
              <a:endParaRPr sz="1500" b="0" i="0" u="none" strike="noStrike" cap="none">
                <a:solidFill>
                  <a:schemeClr val="lt2"/>
                </a:solidFill>
                <a:latin typeface="Sen"/>
                <a:ea typeface="Sen"/>
                <a:cs typeface="Sen"/>
                <a:sym typeface="Sen"/>
              </a:endParaRPr>
            </a:p>
            <a:p>
              <a:pPr marL="457200" marR="0" lvl="0" indent="0" algn="l" rtl="0">
                <a:lnSpc>
                  <a:spcPct val="100000"/>
                </a:lnSpc>
                <a:spcBef>
                  <a:spcPts val="1000"/>
                </a:spcBef>
                <a:spcAft>
                  <a:spcPts val="0"/>
                </a:spcAft>
                <a:buClr>
                  <a:srgbClr val="000000"/>
                </a:buClr>
                <a:buSzPts val="100"/>
                <a:buFont typeface="Arial"/>
                <a:buNone/>
              </a:pPr>
              <a:endParaRPr sz="100" b="0" i="0" u="none" strike="noStrike" cap="none">
                <a:solidFill>
                  <a:schemeClr val="lt2"/>
                </a:solidFill>
                <a:latin typeface="Sen"/>
                <a:ea typeface="Sen"/>
                <a:cs typeface="Sen"/>
                <a:sym typeface="Sen"/>
              </a:endParaRPr>
            </a:p>
            <a:p>
              <a:pPr marL="457200" marR="0" lvl="0" indent="0" algn="l" rtl="0">
                <a:lnSpc>
                  <a:spcPct val="100000"/>
                </a:lnSpc>
                <a:spcBef>
                  <a:spcPts val="0"/>
                </a:spcBef>
                <a:spcAft>
                  <a:spcPts val="0"/>
                </a:spcAft>
                <a:buClr>
                  <a:srgbClr val="000000"/>
                </a:buClr>
                <a:buSzPts val="100"/>
                <a:buFont typeface="Arial"/>
                <a:buNone/>
              </a:pPr>
              <a:endParaRPr sz="100" b="0" i="0" u="none" strike="noStrike" cap="none">
                <a:solidFill>
                  <a:schemeClr val="lt2"/>
                </a:solidFill>
                <a:latin typeface="Sen"/>
                <a:ea typeface="Sen"/>
                <a:cs typeface="Sen"/>
                <a:sym typeface="Sen"/>
              </a:endParaRPr>
            </a:p>
            <a:p>
              <a:pPr marL="457200" marR="0" lvl="0" indent="0" algn="l" rtl="0">
                <a:lnSpc>
                  <a:spcPct val="100000"/>
                </a:lnSpc>
                <a:spcBef>
                  <a:spcPts val="0"/>
                </a:spcBef>
                <a:spcAft>
                  <a:spcPts val="0"/>
                </a:spcAft>
                <a:buClr>
                  <a:srgbClr val="000000"/>
                </a:buClr>
                <a:buSzPts val="100"/>
                <a:buFont typeface="Arial"/>
                <a:buNone/>
              </a:pPr>
              <a:endParaRPr sz="100" b="0" i="0" u="none" strike="noStrike" cap="none">
                <a:solidFill>
                  <a:schemeClr val="lt2"/>
                </a:solidFill>
                <a:latin typeface="Sen"/>
                <a:ea typeface="Sen"/>
                <a:cs typeface="Sen"/>
                <a:sym typeface="Sen"/>
              </a:endParaRPr>
            </a:p>
            <a:p>
              <a:pPr marL="457200" marR="0" lvl="0" indent="0" algn="l" rtl="0">
                <a:lnSpc>
                  <a:spcPct val="100000"/>
                </a:lnSpc>
                <a:spcBef>
                  <a:spcPts val="0"/>
                </a:spcBef>
                <a:spcAft>
                  <a:spcPts val="0"/>
                </a:spcAft>
                <a:buClr>
                  <a:srgbClr val="000000"/>
                </a:buClr>
                <a:buSzPts val="1500"/>
                <a:buFont typeface="Arial"/>
                <a:buNone/>
              </a:pPr>
              <a:r>
                <a:rPr lang="en" sz="1500" b="0" i="0" u="none" strike="noStrike" cap="none">
                  <a:solidFill>
                    <a:schemeClr val="lt2"/>
                  </a:solidFill>
                  <a:latin typeface="Sen"/>
                  <a:ea typeface="Sen"/>
                  <a:cs typeface="Sen"/>
                  <a:sym typeface="Sen"/>
                </a:rPr>
                <a:t>Career Progression</a:t>
              </a:r>
              <a:endParaRPr sz="1500" b="0" i="0" u="none" strike="noStrike" cap="none">
                <a:solidFill>
                  <a:schemeClr val="lt2"/>
                </a:solidFill>
                <a:latin typeface="Sen"/>
                <a:ea typeface="Sen"/>
                <a:cs typeface="Sen"/>
                <a:sym typeface="Sen"/>
              </a:endParaRPr>
            </a:p>
            <a:p>
              <a:pPr marL="457200" marR="0" lvl="0" indent="0" algn="l" rtl="0">
                <a:lnSpc>
                  <a:spcPct val="100000"/>
                </a:lnSpc>
                <a:spcBef>
                  <a:spcPts val="1000"/>
                </a:spcBef>
                <a:spcAft>
                  <a:spcPts val="1000"/>
                </a:spcAft>
                <a:buClr>
                  <a:srgbClr val="000000"/>
                </a:buClr>
                <a:buSzPts val="1500"/>
                <a:buFont typeface="Arial"/>
                <a:buNone/>
              </a:pPr>
              <a:endParaRPr sz="1500" b="0" i="0" u="none" strike="noStrike" cap="none">
                <a:solidFill>
                  <a:schemeClr val="lt2"/>
                </a:solidFill>
                <a:latin typeface="Sen"/>
                <a:ea typeface="Sen"/>
                <a:cs typeface="Sen"/>
                <a:sym typeface="Sen"/>
              </a:endParaRPr>
            </a:p>
          </p:txBody>
        </p:sp>
        <p:pic>
          <p:nvPicPr>
            <p:cNvPr id="426" name="Google Shape;426;p14"/>
            <p:cNvPicPr preferRelativeResize="0"/>
            <p:nvPr/>
          </p:nvPicPr>
          <p:blipFill rotWithShape="1">
            <a:blip r:embed="rId4">
              <a:alphaModFix/>
            </a:blip>
            <a:srcRect l="12602" t="60342" r="83140" b="32834"/>
            <a:stretch/>
          </p:blipFill>
          <p:spPr>
            <a:xfrm>
              <a:off x="3145125" y="2555775"/>
              <a:ext cx="321946" cy="307800"/>
            </a:xfrm>
            <a:prstGeom prst="rect">
              <a:avLst/>
            </a:prstGeom>
            <a:noFill/>
            <a:ln>
              <a:noFill/>
            </a:ln>
          </p:spPr>
        </p:pic>
        <p:pic>
          <p:nvPicPr>
            <p:cNvPr id="427" name="Google Shape;427;p14"/>
            <p:cNvPicPr preferRelativeResize="0"/>
            <p:nvPr/>
          </p:nvPicPr>
          <p:blipFill rotWithShape="1">
            <a:blip r:embed="rId4">
              <a:alphaModFix/>
            </a:blip>
            <a:srcRect l="12602" t="60342" r="83140" b="32834"/>
            <a:stretch/>
          </p:blipFill>
          <p:spPr>
            <a:xfrm>
              <a:off x="3145125" y="2994038"/>
              <a:ext cx="321946" cy="307800"/>
            </a:xfrm>
            <a:prstGeom prst="rect">
              <a:avLst/>
            </a:prstGeom>
            <a:noFill/>
            <a:ln>
              <a:noFill/>
            </a:ln>
          </p:spPr>
        </p:pic>
      </p:grpSp>
      <p:pic>
        <p:nvPicPr>
          <p:cNvPr id="428" name="Google Shape;428;p14"/>
          <p:cNvPicPr preferRelativeResize="0"/>
          <p:nvPr/>
        </p:nvPicPr>
        <p:blipFill rotWithShape="1">
          <a:blip r:embed="rId5">
            <a:alphaModFix/>
          </a:blip>
          <a:srcRect/>
          <a:stretch/>
        </p:blipFill>
        <p:spPr>
          <a:xfrm flipH="1">
            <a:off x="544686" y="1331250"/>
            <a:ext cx="798715" cy="739851"/>
          </a:xfrm>
          <a:prstGeom prst="rect">
            <a:avLst/>
          </a:prstGeom>
          <a:noFill/>
          <a:ln>
            <a:noFill/>
          </a:ln>
        </p:spPr>
      </p:pic>
      <p:pic>
        <p:nvPicPr>
          <p:cNvPr id="429" name="Google Shape;429;p14"/>
          <p:cNvPicPr preferRelativeResize="0"/>
          <p:nvPr/>
        </p:nvPicPr>
        <p:blipFill rotWithShape="1">
          <a:blip r:embed="rId5">
            <a:alphaModFix/>
          </a:blip>
          <a:srcRect/>
          <a:stretch/>
        </p:blipFill>
        <p:spPr>
          <a:xfrm flipH="1">
            <a:off x="3359549" y="1331250"/>
            <a:ext cx="798715" cy="739851"/>
          </a:xfrm>
          <a:prstGeom prst="rect">
            <a:avLst/>
          </a:prstGeom>
          <a:noFill/>
          <a:ln>
            <a:noFill/>
          </a:ln>
        </p:spPr>
      </p:pic>
      <p:pic>
        <p:nvPicPr>
          <p:cNvPr id="430" name="Google Shape;430;p14"/>
          <p:cNvPicPr preferRelativeResize="0"/>
          <p:nvPr/>
        </p:nvPicPr>
        <p:blipFill rotWithShape="1">
          <a:blip r:embed="rId5">
            <a:alphaModFix/>
          </a:blip>
          <a:srcRect/>
          <a:stretch/>
        </p:blipFill>
        <p:spPr>
          <a:xfrm flipH="1">
            <a:off x="6174436" y="1331250"/>
            <a:ext cx="798715" cy="739851"/>
          </a:xfrm>
          <a:prstGeom prst="rect">
            <a:avLst/>
          </a:prstGeom>
          <a:noFill/>
          <a:ln>
            <a:noFill/>
          </a:ln>
        </p:spPr>
      </p:pic>
      <p:grpSp>
        <p:nvGrpSpPr>
          <p:cNvPr id="431" name="Google Shape;431;p14"/>
          <p:cNvGrpSpPr/>
          <p:nvPr/>
        </p:nvGrpSpPr>
        <p:grpSpPr>
          <a:xfrm>
            <a:off x="735800" y="4329721"/>
            <a:ext cx="7350800" cy="761175"/>
            <a:chOff x="735800" y="1047750"/>
            <a:chExt cx="7350800" cy="761175"/>
          </a:xfrm>
        </p:grpSpPr>
        <p:sp>
          <p:nvSpPr>
            <p:cNvPr id="432" name="Google Shape;432;p14"/>
            <p:cNvSpPr txBox="1"/>
            <p:nvPr/>
          </p:nvSpPr>
          <p:spPr>
            <a:xfrm>
              <a:off x="1062050" y="1093450"/>
              <a:ext cx="68580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0" i="1" u="none" strike="noStrike" cap="none">
                  <a:solidFill>
                    <a:schemeClr val="dk1"/>
                  </a:solidFill>
                  <a:latin typeface="DM Sans"/>
                  <a:ea typeface="DM Sans"/>
                  <a:cs typeface="DM Sans"/>
                  <a:sym typeface="DM Sans"/>
                </a:rPr>
                <a:t>I honestly would not have gone for my bachelor's without my dad's union [benefit] to help pay for it. </a:t>
              </a:r>
              <a:r>
                <a:rPr lang="en" sz="1100" b="0" i="1" u="none" strike="noStrike" cap="none">
                  <a:solidFill>
                    <a:schemeClr val="dk1"/>
                  </a:solidFill>
                  <a:latin typeface="DM Sans"/>
                  <a:ea typeface="DM Sans"/>
                  <a:cs typeface="DM Sans"/>
                  <a:sym typeface="DM Sans"/>
                </a:rPr>
                <a:t> – Jess Phillis, Daughter of USW Member</a:t>
              </a:r>
              <a:endParaRPr sz="900" b="0" i="1" u="none" strike="noStrike" cap="none">
                <a:solidFill>
                  <a:schemeClr val="dk1"/>
                </a:solidFill>
                <a:latin typeface="DM Sans"/>
                <a:ea typeface="DM Sans"/>
                <a:cs typeface="DM Sans"/>
                <a:sym typeface="DM Sans"/>
              </a:endParaRPr>
            </a:p>
          </p:txBody>
        </p:sp>
        <p:sp>
          <p:nvSpPr>
            <p:cNvPr id="433" name="Google Shape;433;p14"/>
            <p:cNvSpPr/>
            <p:nvPr/>
          </p:nvSpPr>
          <p:spPr>
            <a:xfrm>
              <a:off x="735800" y="1047750"/>
              <a:ext cx="214200" cy="732600"/>
            </a:xfrm>
            <a:prstGeom prst="leftBracket">
              <a:avLst>
                <a:gd name="adj" fmla="val 83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4"/>
            <p:cNvSpPr/>
            <p:nvPr/>
          </p:nvSpPr>
          <p:spPr>
            <a:xfrm>
              <a:off x="7872400" y="1076325"/>
              <a:ext cx="214200" cy="732600"/>
            </a:xfrm>
            <a:prstGeom prst="rightBracket">
              <a:avLst>
                <a:gd name="adj" fmla="val 83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33A52"/>
      </a:dk1>
      <a:lt1>
        <a:srgbClr val="2D7DAE"/>
      </a:lt1>
      <a:dk2>
        <a:srgbClr val="5DA7D5"/>
      </a:dk2>
      <a:lt2>
        <a:srgbClr val="3B5354"/>
      </a:lt2>
      <a:accent1>
        <a:srgbClr val="E4943D"/>
      </a:accent1>
      <a:accent2>
        <a:srgbClr val="B4CEDE"/>
      </a:accent2>
      <a:accent3>
        <a:srgbClr val="EEEEEE"/>
      </a:accent3>
      <a:accent4>
        <a:srgbClr val="CBCECD"/>
      </a:accent4>
      <a:accent5>
        <a:srgbClr val="979F9D"/>
      </a:accent5>
      <a:accent6>
        <a:srgbClr val="3D3E3E"/>
      </a:accent6>
      <a:hlink>
        <a:srgbClr val="1B1B1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33A52"/>
      </a:dk1>
      <a:lt1>
        <a:srgbClr val="2D7DAE"/>
      </a:lt1>
      <a:dk2>
        <a:srgbClr val="5DA7D5"/>
      </a:dk2>
      <a:lt2>
        <a:srgbClr val="3B5354"/>
      </a:lt2>
      <a:accent1>
        <a:srgbClr val="E4943D"/>
      </a:accent1>
      <a:accent2>
        <a:srgbClr val="B4CEDE"/>
      </a:accent2>
      <a:accent3>
        <a:srgbClr val="EEEEEE"/>
      </a:accent3>
      <a:accent4>
        <a:srgbClr val="CBCECD"/>
      </a:accent4>
      <a:accent5>
        <a:srgbClr val="979F9D"/>
      </a:accent5>
      <a:accent6>
        <a:srgbClr val="3D3E3E"/>
      </a:accent6>
      <a:hlink>
        <a:srgbClr val="1B1B1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9609e9-f385-45ce-a783-414e1edc4ccc">
      <Terms xmlns="http://schemas.microsoft.com/office/infopath/2007/PartnerControls"/>
    </lcf76f155ced4ddcb4097134ff3c332f>
    <TaxCatchAll xmlns="65d95545-2562-4427-973a-51f544fe073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F7DE205425474F8C3132204378ABD8" ma:contentTypeVersion="12" ma:contentTypeDescription="Create a new document." ma:contentTypeScope="" ma:versionID="a0f66462a3609f535906e2e5e59e13b0">
  <xsd:schema xmlns:xsd="http://www.w3.org/2001/XMLSchema" xmlns:xs="http://www.w3.org/2001/XMLSchema" xmlns:p="http://schemas.microsoft.com/office/2006/metadata/properties" xmlns:ns2="c19609e9-f385-45ce-a783-414e1edc4ccc" xmlns:ns3="65d95545-2562-4427-973a-51f544fe073b" targetNamespace="http://schemas.microsoft.com/office/2006/metadata/properties" ma:root="true" ma:fieldsID="362566a7dd90189c048a38abdf985823" ns2:_="" ns3:_="">
    <xsd:import namespace="c19609e9-f385-45ce-a783-414e1edc4ccc"/>
    <xsd:import namespace="65d95545-2562-4427-973a-51f544fe073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9609e9-f385-45ce-a783-414e1edc4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4bf055d-caa9-4a2e-988b-bd1eff5198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d95545-2562-4427-973a-51f544fe073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bdc5c5d-99d8-498f-b8bc-960056d023a8}" ma:internalName="TaxCatchAll" ma:showField="CatchAllData" ma:web="65d95545-2562-4427-973a-51f544fe07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111BE4-DB72-4CA1-830E-FD077184811C}">
  <ds:schemaRefs>
    <ds:schemaRef ds:uri="65d95545-2562-4427-973a-51f544fe073b"/>
    <ds:schemaRef ds:uri="c19609e9-f385-45ce-a783-414e1edc4cc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1204D44-51D0-442B-A24B-83754988D83D}">
  <ds:schemaRefs>
    <ds:schemaRef ds:uri="http://schemas.microsoft.com/sharepoint/v3/contenttype/forms"/>
  </ds:schemaRefs>
</ds:datastoreItem>
</file>

<file path=customXml/itemProps3.xml><?xml version="1.0" encoding="utf-8"?>
<ds:datastoreItem xmlns:ds="http://schemas.openxmlformats.org/officeDocument/2006/customXml" ds:itemID="{80A6D1DB-C784-4486-B2FB-57540DE68D14}">
  <ds:schemaRefs>
    <ds:schemaRef ds:uri="65d95545-2562-4427-973a-51f544fe073b"/>
    <ds:schemaRef ds:uri="c19609e9-f385-45ce-a783-414e1edc4c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14</Slides>
  <Notes>14</Notes>
  <HiddenSlides>0</HiddenSlide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Simple Light</vt:lpstr>
      <vt:lpstr>Office Theme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Ashley Kaufman</dc:creator>
  <cp:revision>3</cp:revision>
  <dcterms:modified xsi:type="dcterms:W3CDTF">2025-06-17T13:11:55Z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0x010100A1F7DE205425474F8C3132204378ABD8</vt:lpwstr>
  </property>
  <property fmtid="{D5CDD505-2E9C-101B-9397-08002B2CF9AE}" pid="3" name="MediaServiceImageTags">
    <vt:lpwstr/>
  </property>
</Properties>
</file>