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  <p:sldMasterId id="2147483974" r:id="rId2"/>
  </p:sldMasterIdLst>
  <p:notesMasterIdLst>
    <p:notesMasterId r:id="rId11"/>
  </p:notesMasterIdLst>
  <p:sldIdLst>
    <p:sldId id="358" r:id="rId3"/>
    <p:sldId id="362" r:id="rId4"/>
    <p:sldId id="365" r:id="rId5"/>
    <p:sldId id="360" r:id="rId6"/>
    <p:sldId id="293" r:id="rId7"/>
    <p:sldId id="344" r:id="rId8"/>
    <p:sldId id="366" r:id="rId9"/>
    <p:sldId id="289" r:id="rId10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C"/>
    <a:srgbClr val="002C77"/>
    <a:srgbClr val="002855"/>
    <a:srgbClr val="C6AA76"/>
    <a:srgbClr val="5B6770"/>
    <a:srgbClr val="D0D3D4"/>
    <a:srgbClr val="DDE5ED"/>
    <a:srgbClr val="D0D0D0"/>
    <a:srgbClr val="98C6FE"/>
    <a:srgbClr val="F9D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750"/>
  </p:normalViewPr>
  <p:slideViewPr>
    <p:cSldViewPr snapToGrid="0" snapToObjects="1">
      <p:cViewPr varScale="1">
        <p:scale>
          <a:sx n="78" d="100"/>
          <a:sy n="78" d="100"/>
        </p:scale>
        <p:origin x="940" y="3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313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EB5BD-C6A8-6F45-81D7-AB26227D83EE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CCEDF-800E-AC4D-A3AC-71D1931F7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72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CCEDF-800E-AC4D-A3AC-71D1931F7F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76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CCEDF-800E-AC4D-A3AC-71D1931F7F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90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CCEDF-800E-AC4D-A3AC-71D1931F7FF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45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CCEDF-800E-AC4D-A3AC-71D1931F7F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48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92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2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08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1E43D1-D959-4C31-8310-401D01088F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" t="13181" r="4713" b="22416"/>
          <a:stretch/>
        </p:blipFill>
        <p:spPr>
          <a:xfrm>
            <a:off x="232795" y="218637"/>
            <a:ext cx="8678411" cy="47062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DACF58-E329-4D26-A29C-7548959896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873" y="4263512"/>
            <a:ext cx="2428292" cy="513708"/>
          </a:xfrm>
          <a:prstGeom prst="rect">
            <a:avLst/>
          </a:prstGeom>
          <a:effectLst>
            <a:glow rad="317500">
              <a:schemeClr val="bg1">
                <a:alpha val="40000"/>
              </a:schemeClr>
            </a:glo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8E2418-30C0-4D4E-B1D5-F76D1F413F38}"/>
              </a:ext>
            </a:extLst>
          </p:cNvPr>
          <p:cNvSpPr/>
          <p:nvPr userDrawn="1"/>
        </p:nvSpPr>
        <p:spPr>
          <a:xfrm>
            <a:off x="232795" y="218638"/>
            <a:ext cx="8678411" cy="4706224"/>
          </a:xfrm>
          <a:prstGeom prst="rect">
            <a:avLst/>
          </a:prstGeom>
          <a:noFill/>
          <a:ln w="603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E8AFA15-AA19-4D35-8F70-0CB134F889FA}"/>
              </a:ext>
            </a:extLst>
          </p:cNvPr>
          <p:cNvSpPr txBox="1">
            <a:spLocks/>
          </p:cNvSpPr>
          <p:nvPr userDrawn="1"/>
        </p:nvSpPr>
        <p:spPr>
          <a:xfrm>
            <a:off x="507283" y="936482"/>
            <a:ext cx="5394583" cy="251151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Museo Sans 700" panose="02000000000000000000" pitchFamily="50" charset="0"/>
                <a:ea typeface="+mj-ea"/>
                <a:cs typeface="+mj-cs"/>
              </a:defRPr>
            </a:lvl1pPr>
          </a:lstStyle>
          <a:p>
            <a:pPr algn="l"/>
            <a:br>
              <a:rPr lang="en-US" sz="4500" dirty="0"/>
            </a:br>
            <a:br>
              <a:rPr lang="en-US" sz="1800" i="1" dirty="0"/>
            </a:br>
            <a:r>
              <a:rPr lang="en-US" sz="450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42429A-CB04-4946-90D8-5EBF7405C22A}"/>
              </a:ext>
            </a:extLst>
          </p:cNvPr>
          <p:cNvSpPr/>
          <p:nvPr userDrawn="1"/>
        </p:nvSpPr>
        <p:spPr>
          <a:xfrm>
            <a:off x="502250" y="2726206"/>
            <a:ext cx="3973498" cy="8702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FE5CBDC-D3F1-4E2B-A9D6-BE07534B1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16" y="581533"/>
            <a:ext cx="5394583" cy="1908700"/>
          </a:xfrm>
        </p:spPr>
        <p:txBody>
          <a:bodyPr>
            <a:normAutofit/>
          </a:bodyPr>
          <a:lstStyle>
            <a:lvl1pPr>
              <a:defRPr sz="4050">
                <a:latin typeface="Museo Sans 7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A208D88-4E80-496F-8A0C-1E88B28846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59" y="2798911"/>
            <a:ext cx="3819248" cy="6238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bg1"/>
                </a:solidFill>
                <a:latin typeface="Museo Sans 300" panose="020000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sz="1200" b="1" dirty="0">
                <a:solidFill>
                  <a:schemeClr val="bg1"/>
                </a:solidFill>
                <a:latin typeface="Museo Sans 300" panose="02000000000000000000" pitchFamily="50" charset="0"/>
              </a:rPr>
              <a:t>Presenter:</a:t>
            </a:r>
          </a:p>
          <a:p>
            <a:r>
              <a:rPr lang="en-US" sz="1200" b="1" dirty="0">
                <a:solidFill>
                  <a:schemeClr val="bg1"/>
                </a:solidFill>
                <a:latin typeface="Museo Sans 300" panose="02000000000000000000" pitchFamily="50" charset="0"/>
              </a:rPr>
              <a:t>Title:</a:t>
            </a:r>
          </a:p>
          <a:p>
            <a:r>
              <a:rPr lang="en-US" sz="1200" b="1" dirty="0">
                <a:solidFill>
                  <a:schemeClr val="bg1"/>
                </a:solidFill>
                <a:latin typeface="Museo Sans 300" panose="02000000000000000000" pitchFamily="50" charset="0"/>
              </a:rPr>
              <a:t>Company: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587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1E43D1-D959-4C31-8310-401D01088F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" t="13181" r="4713" b="22416"/>
          <a:stretch/>
        </p:blipFill>
        <p:spPr>
          <a:xfrm>
            <a:off x="232795" y="218637"/>
            <a:ext cx="8678411" cy="47062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DACF58-E329-4D26-A29C-7548959896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873" y="4263512"/>
            <a:ext cx="2428292" cy="513708"/>
          </a:xfrm>
          <a:prstGeom prst="rect">
            <a:avLst/>
          </a:prstGeom>
          <a:effectLst>
            <a:glow rad="317500">
              <a:schemeClr val="bg1">
                <a:alpha val="40000"/>
              </a:schemeClr>
            </a:glo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8E2418-30C0-4D4E-B1D5-F76D1F413F38}"/>
              </a:ext>
            </a:extLst>
          </p:cNvPr>
          <p:cNvSpPr/>
          <p:nvPr userDrawn="1"/>
        </p:nvSpPr>
        <p:spPr>
          <a:xfrm>
            <a:off x="232795" y="218638"/>
            <a:ext cx="8678411" cy="4706224"/>
          </a:xfrm>
          <a:prstGeom prst="rect">
            <a:avLst/>
          </a:prstGeom>
          <a:noFill/>
          <a:ln w="603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E8AFA15-AA19-4D35-8F70-0CB134F889FA}"/>
              </a:ext>
            </a:extLst>
          </p:cNvPr>
          <p:cNvSpPr txBox="1">
            <a:spLocks/>
          </p:cNvSpPr>
          <p:nvPr userDrawn="1"/>
        </p:nvSpPr>
        <p:spPr>
          <a:xfrm>
            <a:off x="507283" y="936482"/>
            <a:ext cx="5394583" cy="251151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Museo Sans 700" panose="02000000000000000000" pitchFamily="50" charset="0"/>
                <a:ea typeface="+mj-ea"/>
                <a:cs typeface="+mj-cs"/>
              </a:defRPr>
            </a:lvl1pPr>
          </a:lstStyle>
          <a:p>
            <a:pPr algn="l"/>
            <a:br>
              <a:rPr lang="en-US" sz="4500" dirty="0"/>
            </a:br>
            <a:br>
              <a:rPr lang="en-US" sz="1800" i="1" dirty="0"/>
            </a:br>
            <a:r>
              <a:rPr lang="en-US" sz="450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42429A-CB04-4946-90D8-5EBF7405C22A}"/>
              </a:ext>
            </a:extLst>
          </p:cNvPr>
          <p:cNvSpPr/>
          <p:nvPr userDrawn="1"/>
        </p:nvSpPr>
        <p:spPr>
          <a:xfrm>
            <a:off x="502250" y="2726206"/>
            <a:ext cx="3973498" cy="8702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FE5CBDC-D3F1-4E2B-A9D6-BE07534B1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16" y="581533"/>
            <a:ext cx="5394583" cy="1908700"/>
          </a:xfrm>
        </p:spPr>
        <p:txBody>
          <a:bodyPr>
            <a:normAutofit/>
          </a:bodyPr>
          <a:lstStyle>
            <a:lvl1pPr>
              <a:defRPr sz="4050">
                <a:latin typeface="Museo Sans 7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A208D88-4E80-496F-8A0C-1E88B28846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59" y="2798911"/>
            <a:ext cx="3819248" cy="6238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bg1"/>
                </a:solidFill>
                <a:latin typeface="Museo Sans 300" panose="020000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sz="1200" b="1" dirty="0">
                <a:solidFill>
                  <a:schemeClr val="bg1"/>
                </a:solidFill>
                <a:latin typeface="Museo Sans 300" panose="02000000000000000000" pitchFamily="50" charset="0"/>
              </a:rPr>
              <a:t>Presenter:</a:t>
            </a:r>
          </a:p>
          <a:p>
            <a:r>
              <a:rPr lang="en-US" sz="1200" b="1" dirty="0">
                <a:solidFill>
                  <a:schemeClr val="bg1"/>
                </a:solidFill>
                <a:latin typeface="Museo Sans 300" panose="02000000000000000000" pitchFamily="50" charset="0"/>
              </a:rPr>
              <a:t>Title:</a:t>
            </a:r>
          </a:p>
          <a:p>
            <a:r>
              <a:rPr lang="en-US" sz="1200" b="1" dirty="0">
                <a:solidFill>
                  <a:schemeClr val="bg1"/>
                </a:solidFill>
                <a:latin typeface="Museo Sans 300" panose="02000000000000000000" pitchFamily="50" charset="0"/>
              </a:rPr>
              <a:t>Company: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045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1E43D1-D959-4C31-8310-401D01088F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" t="13181" r="4713" b="22416"/>
          <a:stretch/>
        </p:blipFill>
        <p:spPr>
          <a:xfrm>
            <a:off x="232795" y="218637"/>
            <a:ext cx="8678411" cy="47062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DACF58-E329-4D26-A29C-7548959896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873" y="4263512"/>
            <a:ext cx="2428292" cy="513708"/>
          </a:xfrm>
          <a:prstGeom prst="rect">
            <a:avLst/>
          </a:prstGeom>
          <a:effectLst>
            <a:glow rad="317500">
              <a:schemeClr val="bg1">
                <a:alpha val="40000"/>
              </a:schemeClr>
            </a:glo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8E2418-30C0-4D4E-B1D5-F76D1F413F38}"/>
              </a:ext>
            </a:extLst>
          </p:cNvPr>
          <p:cNvSpPr/>
          <p:nvPr userDrawn="1"/>
        </p:nvSpPr>
        <p:spPr>
          <a:xfrm>
            <a:off x="232795" y="218638"/>
            <a:ext cx="8678411" cy="4706224"/>
          </a:xfrm>
          <a:prstGeom prst="rect">
            <a:avLst/>
          </a:prstGeom>
          <a:noFill/>
          <a:ln w="603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E8AFA15-AA19-4D35-8F70-0CB134F889FA}"/>
              </a:ext>
            </a:extLst>
          </p:cNvPr>
          <p:cNvSpPr txBox="1">
            <a:spLocks/>
          </p:cNvSpPr>
          <p:nvPr userDrawn="1"/>
        </p:nvSpPr>
        <p:spPr>
          <a:xfrm>
            <a:off x="507283" y="936482"/>
            <a:ext cx="5394583" cy="251151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Museo Sans 700" panose="02000000000000000000" pitchFamily="50" charset="0"/>
                <a:ea typeface="+mj-ea"/>
                <a:cs typeface="+mj-cs"/>
              </a:defRPr>
            </a:lvl1pPr>
          </a:lstStyle>
          <a:p>
            <a:pPr algn="l"/>
            <a:br>
              <a:rPr lang="en-US" sz="4500" dirty="0"/>
            </a:br>
            <a:br>
              <a:rPr lang="en-US" sz="1800" i="1" dirty="0"/>
            </a:br>
            <a:r>
              <a:rPr lang="en-US" sz="450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42429A-CB04-4946-90D8-5EBF7405C22A}"/>
              </a:ext>
            </a:extLst>
          </p:cNvPr>
          <p:cNvSpPr/>
          <p:nvPr userDrawn="1"/>
        </p:nvSpPr>
        <p:spPr>
          <a:xfrm>
            <a:off x="502250" y="2726206"/>
            <a:ext cx="3973498" cy="8702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FE5CBDC-D3F1-4E2B-A9D6-BE07534B1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16" y="581533"/>
            <a:ext cx="5394583" cy="1908700"/>
          </a:xfrm>
        </p:spPr>
        <p:txBody>
          <a:bodyPr>
            <a:normAutofit/>
          </a:bodyPr>
          <a:lstStyle>
            <a:lvl1pPr>
              <a:defRPr sz="4050">
                <a:latin typeface="Museo Sans 7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A208D88-4E80-496F-8A0C-1E88B28846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59" y="2798911"/>
            <a:ext cx="3819248" cy="6238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bg1"/>
                </a:solidFill>
                <a:latin typeface="Museo Sans 300" panose="020000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sz="1200" b="1" dirty="0">
                <a:solidFill>
                  <a:schemeClr val="bg1"/>
                </a:solidFill>
                <a:latin typeface="Museo Sans 300" panose="02000000000000000000" pitchFamily="50" charset="0"/>
              </a:rPr>
              <a:t>Presenter:</a:t>
            </a:r>
          </a:p>
          <a:p>
            <a:r>
              <a:rPr lang="en-US" sz="1200" b="1" dirty="0">
                <a:solidFill>
                  <a:schemeClr val="bg1"/>
                </a:solidFill>
                <a:latin typeface="Museo Sans 300" panose="02000000000000000000" pitchFamily="50" charset="0"/>
              </a:rPr>
              <a:t>Title:</a:t>
            </a:r>
          </a:p>
          <a:p>
            <a:r>
              <a:rPr lang="en-US" sz="1200" b="1" dirty="0">
                <a:solidFill>
                  <a:schemeClr val="bg1"/>
                </a:solidFill>
                <a:latin typeface="Museo Sans 300" panose="02000000000000000000" pitchFamily="50" charset="0"/>
              </a:rPr>
              <a:t>Company: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893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1E43D1-D959-4C31-8310-401D01088F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" t="13181" r="4713" b="22416"/>
          <a:stretch/>
        </p:blipFill>
        <p:spPr>
          <a:xfrm>
            <a:off x="232795" y="218637"/>
            <a:ext cx="8678411" cy="47062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DACF58-E329-4D26-A29C-7548959896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873" y="4263512"/>
            <a:ext cx="2428292" cy="513708"/>
          </a:xfrm>
          <a:prstGeom prst="rect">
            <a:avLst/>
          </a:prstGeom>
          <a:effectLst>
            <a:glow rad="317500">
              <a:schemeClr val="bg1">
                <a:alpha val="40000"/>
              </a:schemeClr>
            </a:glo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8E2418-30C0-4D4E-B1D5-F76D1F413F38}"/>
              </a:ext>
            </a:extLst>
          </p:cNvPr>
          <p:cNvSpPr/>
          <p:nvPr userDrawn="1"/>
        </p:nvSpPr>
        <p:spPr>
          <a:xfrm>
            <a:off x="232795" y="218638"/>
            <a:ext cx="8678411" cy="4706224"/>
          </a:xfrm>
          <a:prstGeom prst="rect">
            <a:avLst/>
          </a:prstGeom>
          <a:noFill/>
          <a:ln w="603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E8AFA15-AA19-4D35-8F70-0CB134F889FA}"/>
              </a:ext>
            </a:extLst>
          </p:cNvPr>
          <p:cNvSpPr txBox="1">
            <a:spLocks/>
          </p:cNvSpPr>
          <p:nvPr userDrawn="1"/>
        </p:nvSpPr>
        <p:spPr>
          <a:xfrm>
            <a:off x="507283" y="936482"/>
            <a:ext cx="5394583" cy="251151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Museo Sans 700" panose="02000000000000000000" pitchFamily="50" charset="0"/>
                <a:ea typeface="+mj-ea"/>
                <a:cs typeface="+mj-cs"/>
              </a:defRPr>
            </a:lvl1pPr>
          </a:lstStyle>
          <a:p>
            <a:pPr algn="l"/>
            <a:br>
              <a:rPr lang="en-US" sz="4500" dirty="0"/>
            </a:br>
            <a:br>
              <a:rPr lang="en-US" sz="1800" i="1" dirty="0"/>
            </a:br>
            <a:r>
              <a:rPr lang="en-US" sz="450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42429A-CB04-4946-90D8-5EBF7405C22A}"/>
              </a:ext>
            </a:extLst>
          </p:cNvPr>
          <p:cNvSpPr/>
          <p:nvPr userDrawn="1"/>
        </p:nvSpPr>
        <p:spPr>
          <a:xfrm>
            <a:off x="502250" y="2726206"/>
            <a:ext cx="3973498" cy="8702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FE5CBDC-D3F1-4E2B-A9D6-BE07534B1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16" y="581533"/>
            <a:ext cx="5394583" cy="1908700"/>
          </a:xfrm>
        </p:spPr>
        <p:txBody>
          <a:bodyPr>
            <a:normAutofit/>
          </a:bodyPr>
          <a:lstStyle>
            <a:lvl1pPr>
              <a:defRPr sz="4050">
                <a:latin typeface="Museo Sans 7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A208D88-4E80-496F-8A0C-1E88B28846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59" y="2798911"/>
            <a:ext cx="3819248" cy="6238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bg1"/>
                </a:solidFill>
                <a:latin typeface="Museo Sans 300" panose="020000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sz="1200" b="1" dirty="0">
                <a:solidFill>
                  <a:schemeClr val="bg1"/>
                </a:solidFill>
                <a:latin typeface="Museo Sans 300" panose="02000000000000000000" pitchFamily="50" charset="0"/>
              </a:rPr>
              <a:t>Presenter:</a:t>
            </a:r>
          </a:p>
          <a:p>
            <a:r>
              <a:rPr lang="en-US" sz="1200" b="1" dirty="0">
                <a:solidFill>
                  <a:schemeClr val="bg1"/>
                </a:solidFill>
                <a:latin typeface="Museo Sans 300" panose="02000000000000000000" pitchFamily="50" charset="0"/>
              </a:rPr>
              <a:t>Title:</a:t>
            </a:r>
          </a:p>
          <a:p>
            <a:r>
              <a:rPr lang="en-US" sz="1200" b="1" dirty="0">
                <a:solidFill>
                  <a:schemeClr val="bg1"/>
                </a:solidFill>
                <a:latin typeface="Museo Sans 300" panose="02000000000000000000" pitchFamily="50" charset="0"/>
              </a:rPr>
              <a:t>Company: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253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1E43D1-D959-4C31-8310-401D01088F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" t="13181" r="4713" b="22416"/>
          <a:stretch/>
        </p:blipFill>
        <p:spPr>
          <a:xfrm>
            <a:off x="232795" y="218637"/>
            <a:ext cx="8678411" cy="47062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DACF58-E329-4D26-A29C-7548959896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873" y="4263512"/>
            <a:ext cx="2428292" cy="513708"/>
          </a:xfrm>
          <a:prstGeom prst="rect">
            <a:avLst/>
          </a:prstGeom>
          <a:effectLst>
            <a:glow rad="317500">
              <a:schemeClr val="bg1">
                <a:alpha val="40000"/>
              </a:schemeClr>
            </a:glo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8E2418-30C0-4D4E-B1D5-F76D1F413F38}"/>
              </a:ext>
            </a:extLst>
          </p:cNvPr>
          <p:cNvSpPr/>
          <p:nvPr userDrawn="1"/>
        </p:nvSpPr>
        <p:spPr>
          <a:xfrm>
            <a:off x="232795" y="218638"/>
            <a:ext cx="8678411" cy="4706224"/>
          </a:xfrm>
          <a:prstGeom prst="rect">
            <a:avLst/>
          </a:prstGeom>
          <a:noFill/>
          <a:ln w="603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E8AFA15-AA19-4D35-8F70-0CB134F889FA}"/>
              </a:ext>
            </a:extLst>
          </p:cNvPr>
          <p:cNvSpPr txBox="1">
            <a:spLocks/>
          </p:cNvSpPr>
          <p:nvPr userDrawn="1"/>
        </p:nvSpPr>
        <p:spPr>
          <a:xfrm>
            <a:off x="507283" y="936482"/>
            <a:ext cx="5394583" cy="251151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Museo Sans 700" panose="02000000000000000000" pitchFamily="50" charset="0"/>
                <a:ea typeface="+mj-ea"/>
                <a:cs typeface="+mj-cs"/>
              </a:defRPr>
            </a:lvl1pPr>
          </a:lstStyle>
          <a:p>
            <a:pPr algn="l"/>
            <a:br>
              <a:rPr lang="en-US" sz="4500" dirty="0"/>
            </a:br>
            <a:br>
              <a:rPr lang="en-US" sz="1800" i="1" dirty="0"/>
            </a:br>
            <a:r>
              <a:rPr lang="en-US" sz="450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42429A-CB04-4946-90D8-5EBF7405C22A}"/>
              </a:ext>
            </a:extLst>
          </p:cNvPr>
          <p:cNvSpPr/>
          <p:nvPr userDrawn="1"/>
        </p:nvSpPr>
        <p:spPr>
          <a:xfrm>
            <a:off x="502250" y="2726206"/>
            <a:ext cx="3973498" cy="8702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FE5CBDC-D3F1-4E2B-A9D6-BE07534B1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16" y="581533"/>
            <a:ext cx="5394583" cy="1908700"/>
          </a:xfrm>
        </p:spPr>
        <p:txBody>
          <a:bodyPr>
            <a:normAutofit/>
          </a:bodyPr>
          <a:lstStyle>
            <a:lvl1pPr>
              <a:defRPr sz="4050">
                <a:latin typeface="Museo Sans 7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A208D88-4E80-496F-8A0C-1E88B28846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59" y="2798911"/>
            <a:ext cx="3819248" cy="6238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bg1"/>
                </a:solidFill>
                <a:latin typeface="Museo Sans 300" panose="020000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sz="1200" b="1" dirty="0">
                <a:solidFill>
                  <a:schemeClr val="bg1"/>
                </a:solidFill>
                <a:latin typeface="Museo Sans 300" panose="02000000000000000000" pitchFamily="50" charset="0"/>
              </a:rPr>
              <a:t>Presenter:</a:t>
            </a:r>
          </a:p>
          <a:p>
            <a:r>
              <a:rPr lang="en-US" sz="1200" b="1" dirty="0">
                <a:solidFill>
                  <a:schemeClr val="bg1"/>
                </a:solidFill>
                <a:latin typeface="Museo Sans 300" panose="02000000000000000000" pitchFamily="50" charset="0"/>
              </a:rPr>
              <a:t>Title:</a:t>
            </a:r>
          </a:p>
          <a:p>
            <a:r>
              <a:rPr lang="en-US" sz="1200" b="1" dirty="0">
                <a:solidFill>
                  <a:schemeClr val="bg1"/>
                </a:solidFill>
                <a:latin typeface="Museo Sans 300" panose="02000000000000000000" pitchFamily="50" charset="0"/>
              </a:rPr>
              <a:t>Company: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489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EFDA4-0EC0-0842-819B-311086F2F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33154A-A3CA-7242-8299-FDA384ECB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90DDA-0D43-A842-A776-4BFB57940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DC63D-2AC6-4848-8EA1-4BA274A2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A9A0F-B393-EB45-A769-9202C8D93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50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882EA-C3A2-F542-94D4-139EDB3F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02C82-2C40-9043-93D5-38F7D21D1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6C841-3BF6-BD43-AE0E-BCA306D22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FE5B4-0320-1044-BA3D-AE86BC280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79D71-806A-0E4D-BB56-32E1B3156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8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35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22B55-D1B8-624F-B623-7A284C5A1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F176D-232F-9D44-BC91-68AE64C15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DD74D-DE6C-1048-A8E4-E48122E60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DC8E3-6C80-3B46-B8BF-418807BAA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B68B7-DA4C-7C43-A767-0AB35C06C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2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186E4-C582-E04B-902A-494DFB349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A3CBC-64D0-9A44-9444-206F96B1F8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F2505F-B84D-FD48-BD56-4BBCC0193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BA288-11B1-E140-A9F3-04C5DB924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719AE-9AF0-0A43-97DF-71501F1D7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01FBC-248F-9748-B3B8-587BC83E1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51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4761C-E915-A444-81DF-44EF7C8B1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DF152-E201-BB4E-B600-618907B3C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2B22D-0CB9-4446-A940-B67834E80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256533-80F1-EB4B-B013-7C12CDC2AF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CCD555-5EB0-AE40-80A6-F11AEB6DDD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D6DEC9-E502-C047-AAFB-92004B593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F83363-095A-BB4E-9156-7D8F2F9D5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74A16B-3709-0A46-AEB4-4ED6D9DDC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12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4503D-692F-F94A-8BE0-7A607934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B5AE77-6B8F-0442-8DB0-204106F6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42D540-9379-A44F-A718-82372B6C9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AD39C-6D73-B945-9081-B8088083D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08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F5A77A-56D2-C84D-B36B-0EB2DEBFA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92DBEC-3079-7340-8EAF-5AD178DDB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4808A-5D97-4349-8352-FE4F05C37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35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B85B2-9CF4-904B-95DC-1EA2EFA31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9F2AE-5F74-D345-8AEF-96BCFD1BF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D256D6-6FF2-DA44-97ED-226C2EC4B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FE78D-544B-DC4C-AC2C-29850D7E6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DDF2D-C019-7F4F-9CA1-AF5A9BAD5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F8F6E-0295-8047-B2E1-32DFBBBFA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28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4B60-337E-9F4F-BC2F-FACF52CC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110376-A89B-5E4E-BBF1-BD55D46CD9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5D955-8F10-EE47-AF12-B5D577223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A6AE2-13AA-6944-9C76-7C1C2C4AE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8090E-764D-1749-B3ED-4BE30A207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074FE-862E-D24F-9E9D-1095AAD21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94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F82E7-0E64-A84E-8B98-26260B537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951F94-5B28-EC41-94DA-F61E8DD74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CC573-3DDD-0049-8E3E-D498FC50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63B47-4171-7B43-8EE6-F9B373BA1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70D5D-4A34-EF41-9B4F-5BC58C44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00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5973A5-2E4A-BC4C-B302-E992D8F8C6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4C401D-1373-9F4F-8C4D-4750735306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2A246-2E09-F04A-BA46-460666AD9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A8F66-B255-5D4E-8ACE-0BC549BF0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8AF19-F6D4-D64A-8B81-789A2D882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8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7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9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5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9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1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3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5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7BC54-A82D-1E43-A1C8-89CB72BBC09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9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60" r:id="rId12"/>
    <p:sldLayoutId id="2147483999" r:id="rId13"/>
    <p:sldLayoutId id="2147484012" r:id="rId14"/>
    <p:sldLayoutId id="2147484025" r:id="rId15"/>
    <p:sldLayoutId id="2147484038" r:id="rId16"/>
    <p:sldLayoutId id="21474840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16ABE4-D627-274E-8B48-3894E278C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6D7FC-55B7-C442-ADB0-1F54969FE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2F164-E5B0-9A41-9739-20B460891D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7BC54-A82D-1E43-A1C8-89CB72BBC09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C56BC-AE8F-6944-9A4D-3D42E084E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F4754-6DD4-5D4A-8ED1-DE2D20EE5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4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ernie.smith@columbiasouthern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lumbiasouthern.edu/tuition-financing/scholarships/forever-a-hero-scholarship/" TargetMode="External"/><Relationship Id="rId3" Type="http://schemas.openxmlformats.org/officeDocument/2006/relationships/hyperlink" Target="https://www.columbiasouthern.edu/tuition-financing/scholarships/annual-scholarships/learning-partner-scholarships/" TargetMode="External"/><Relationship Id="rId7" Type="http://schemas.openxmlformats.org/officeDocument/2006/relationships/hyperlink" Target="https://www.columbiasouthern.edu/tuition-financing/scholarships/knight-scholarship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columbiasouthern.edu/tuition-financing/scholarships/criminal-justice/criminal-justice-scholarship/" TargetMode="External"/><Relationship Id="rId5" Type="http://schemas.openxmlformats.org/officeDocument/2006/relationships/hyperlink" Target="https://www.columbiasouthern.edu/tuition-financing/scholarships/safety-and-emergency-services/fire-scholarship/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https://www.columbiasouthern.edu/tuition-financing/scholarships/safety-and-emergency-services/safety-scholarship/" TargetMode="External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2" b="7872"/>
          <a:stretch/>
        </p:blipFill>
        <p:spPr>
          <a:xfrm>
            <a:off x="0" y="10"/>
            <a:ext cx="9143999" cy="5143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3112" y="3712900"/>
            <a:ext cx="7117773" cy="1431204"/>
          </a:xfrm>
          <a:solidFill>
            <a:srgbClr val="D0D0D0"/>
          </a:solidFill>
        </p:spPr>
        <p:txBody>
          <a:bodyPr>
            <a:normAutofit/>
          </a:bodyPr>
          <a:lstStyle/>
          <a:p>
            <a:r>
              <a:rPr lang="en-US" sz="3300" b="1" dirty="0">
                <a:solidFill>
                  <a:srgbClr val="002F6C"/>
                </a:solidFill>
                <a:latin typeface="Helvetica" pitchFamily="2" charset="0"/>
              </a:rPr>
              <a:t>Columbia Southern University</a:t>
            </a:r>
            <a:br>
              <a:rPr lang="en-US" sz="3300" b="1" dirty="0">
                <a:solidFill>
                  <a:srgbClr val="002F6C"/>
                </a:solidFill>
                <a:latin typeface="Helvetica" pitchFamily="2" charset="0"/>
              </a:rPr>
            </a:br>
            <a:r>
              <a:rPr lang="en-US" sz="4400" b="1" i="1" dirty="0">
                <a:solidFill>
                  <a:srgbClr val="002F6C"/>
                </a:solidFill>
                <a:latin typeface="Helvetica" pitchFamily="2" charset="0"/>
              </a:rPr>
              <a:t>100% Online </a:t>
            </a:r>
            <a:br>
              <a:rPr lang="en-US" sz="2000" b="1" i="1" dirty="0">
                <a:solidFill>
                  <a:srgbClr val="002F6C"/>
                </a:solidFill>
                <a:latin typeface="Helvetica" pitchFamily="2" charset="0"/>
              </a:rPr>
            </a:br>
            <a:r>
              <a:rPr lang="en-US" sz="2000" b="1" i="1" dirty="0">
                <a:solidFill>
                  <a:srgbClr val="002F6C"/>
                </a:solidFill>
                <a:latin typeface="Helvetica" pitchFamily="2" charset="0"/>
              </a:rPr>
              <a:t>Offering Associate through Doctoral degrees since 1993</a:t>
            </a:r>
            <a:endParaRPr lang="en-US" sz="3300" b="1" dirty="0">
              <a:solidFill>
                <a:srgbClr val="002F6C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721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A45AC0-DCB7-DC94-3E20-C347A647B4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" b="134"/>
          <a:stretch/>
        </p:blipFill>
        <p:spPr>
          <a:xfrm>
            <a:off x="-25147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82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logo for a college&#10;&#10;Description automatically generated">
            <a:extLst>
              <a:ext uri="{FF2B5EF4-FFF2-40B4-BE49-F238E27FC236}">
                <a16:creationId xmlns:a16="http://schemas.microsoft.com/office/drawing/2014/main" id="{4F7D96B6-C954-93A2-750C-0968D4DC7B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59" y="859267"/>
            <a:ext cx="3810000" cy="2095500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D021D1-2B64-8242-915B-1D61C6ECB52D}"/>
              </a:ext>
            </a:extLst>
          </p:cNvPr>
          <p:cNvSpPr/>
          <p:nvPr/>
        </p:nvSpPr>
        <p:spPr>
          <a:xfrm>
            <a:off x="0" y="1"/>
            <a:ext cx="9144000" cy="56510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1471B84-0338-FB40-8766-4F16010F8B30}"/>
              </a:ext>
            </a:extLst>
          </p:cNvPr>
          <p:cNvSpPr txBox="1">
            <a:spLocks/>
          </p:cNvSpPr>
          <p:nvPr/>
        </p:nvSpPr>
        <p:spPr>
          <a:xfrm>
            <a:off x="1485902" y="76811"/>
            <a:ext cx="6169457" cy="488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00" b="1" dirty="0">
                <a:solidFill>
                  <a:schemeClr val="bg1"/>
                </a:solidFill>
                <a:uFill>
                  <a:solidFill>
                    <a:srgbClr val="666666"/>
                  </a:solidFill>
                </a:uFill>
                <a:latin typeface="Helvetica" pitchFamily="2" charset="0"/>
              </a:rPr>
              <a:t>Institutional and Program Accreditations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947605-2D2D-644D-8723-17C1A9BFE53A}"/>
              </a:ext>
            </a:extLst>
          </p:cNvPr>
          <p:cNvCxnSpPr>
            <a:cxnSpLocks/>
          </p:cNvCxnSpPr>
          <p:nvPr/>
        </p:nvCxnSpPr>
        <p:spPr>
          <a:xfrm>
            <a:off x="1143000" y="565100"/>
            <a:ext cx="6858000" cy="0"/>
          </a:xfrm>
          <a:prstGeom prst="line">
            <a:avLst/>
          </a:prstGeom>
          <a:ln w="38100">
            <a:solidFill>
              <a:srgbClr val="C6AA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logo of a company&#10;&#10;Description automatically generated">
            <a:extLst>
              <a:ext uri="{FF2B5EF4-FFF2-40B4-BE49-F238E27FC236}">
                <a16:creationId xmlns:a16="http://schemas.microsoft.com/office/drawing/2014/main" id="{F064BBC8-F32F-82DB-4241-E5E88C15F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630" y="859267"/>
            <a:ext cx="1838325" cy="2343150"/>
          </a:xfrm>
          <a:prstGeom prst="rect">
            <a:avLst/>
          </a:prstGeom>
        </p:spPr>
      </p:pic>
      <p:pic>
        <p:nvPicPr>
          <p:cNvPr id="8" name="Picture 7" descr="A blue and white letter&#10;&#10;Description automatically generated">
            <a:extLst>
              <a:ext uri="{FF2B5EF4-FFF2-40B4-BE49-F238E27FC236}">
                <a16:creationId xmlns:a16="http://schemas.microsoft.com/office/drawing/2014/main" id="{054704A2-4B7F-5F73-712B-A30C486B52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47" y="3650985"/>
            <a:ext cx="5403353" cy="961801"/>
          </a:xfrm>
          <a:prstGeom prst="rect">
            <a:avLst/>
          </a:prstGeom>
        </p:spPr>
      </p:pic>
      <p:pic>
        <p:nvPicPr>
          <p:cNvPr id="11" name="Picture 10" descr="A logo for a company&#10;&#10;Description automatically generated">
            <a:extLst>
              <a:ext uri="{FF2B5EF4-FFF2-40B4-BE49-F238E27FC236}">
                <a16:creationId xmlns:a16="http://schemas.microsoft.com/office/drawing/2014/main" id="{8AF4991F-55A5-185E-BCEF-1941411D4E2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39" y="775637"/>
            <a:ext cx="2502206" cy="1305499"/>
          </a:xfrm>
          <a:prstGeom prst="rect">
            <a:avLst/>
          </a:prstGeom>
        </p:spPr>
      </p:pic>
      <p:pic>
        <p:nvPicPr>
          <p:cNvPr id="15" name="Picture 14" descr="A logo with a white bird and black text&#10;&#10;Description automatically generated">
            <a:extLst>
              <a:ext uri="{FF2B5EF4-FFF2-40B4-BE49-F238E27FC236}">
                <a16:creationId xmlns:a16="http://schemas.microsoft.com/office/drawing/2014/main" id="{CD34E701-46A2-A6B2-96F6-51BCCAAD713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620" y="2081136"/>
            <a:ext cx="1836615" cy="933767"/>
          </a:xfrm>
          <a:prstGeom prst="rect">
            <a:avLst/>
          </a:prstGeom>
        </p:spPr>
      </p:pic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4E3BD7FC-CB9C-25C9-2952-61CF0B2DFDF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637" y="3386635"/>
            <a:ext cx="2552261" cy="143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09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370" y="641911"/>
            <a:ext cx="9144000" cy="4568587"/>
          </a:xfrm>
        </p:spPr>
        <p:txBody>
          <a:bodyPr>
            <a:normAutofit/>
          </a:bodyPr>
          <a:lstStyle/>
          <a:p>
            <a:pPr algn="ctr"/>
            <a:r>
              <a:rPr lang="en-US" sz="2400" b="1" i="1" dirty="0">
                <a:solidFill>
                  <a:srgbClr val="002F6C"/>
                </a:solidFill>
                <a:latin typeface="Helvetica" pitchFamily="2" charset="0"/>
              </a:rPr>
              <a:t>100% ONLINE – </a:t>
            </a:r>
            <a:r>
              <a:rPr lang="en-US" sz="1600" b="1" i="1" dirty="0">
                <a:solidFill>
                  <a:srgbClr val="002F6C"/>
                </a:solidFill>
                <a:latin typeface="Helvetica" pitchFamily="2" charset="0"/>
              </a:rPr>
              <a:t>(no residency requirement)</a:t>
            </a:r>
          </a:p>
          <a:p>
            <a:pPr algn="ctr"/>
            <a:r>
              <a:rPr lang="en-US" sz="2400" b="1" i="1" dirty="0">
                <a:solidFill>
                  <a:srgbClr val="002F6C"/>
                </a:solidFill>
                <a:latin typeface="Helvetica" pitchFamily="2" charset="0"/>
              </a:rPr>
              <a:t>9 Week Classes, Available 24/7</a:t>
            </a:r>
            <a:br>
              <a:rPr lang="en-US" sz="2400" b="1" i="1" dirty="0">
                <a:solidFill>
                  <a:srgbClr val="002F6C"/>
                </a:solidFill>
                <a:latin typeface="Helvetica" pitchFamily="2" charset="0"/>
              </a:rPr>
            </a:br>
            <a:r>
              <a:rPr lang="en-US" sz="1600" b="1" dirty="0">
                <a:solidFill>
                  <a:srgbClr val="C6AA76"/>
                </a:solidFill>
                <a:latin typeface="Helvetica" pitchFamily="2" charset="0"/>
              </a:rPr>
              <a:t>Unit 1 MUST be Completed in Week One.  Each Class is 8 Units</a:t>
            </a:r>
            <a:endParaRPr lang="en-US" sz="1600" b="1" i="1" dirty="0">
              <a:solidFill>
                <a:srgbClr val="002F6C"/>
              </a:solidFill>
              <a:latin typeface="Helvetica" pitchFamily="2" charset="0"/>
            </a:endParaRPr>
          </a:p>
          <a:p>
            <a:pPr algn="ctr"/>
            <a:r>
              <a:rPr lang="en-US" sz="2400" b="1" i="1" dirty="0">
                <a:solidFill>
                  <a:srgbClr val="002F6C"/>
                </a:solidFill>
                <a:latin typeface="Helvetica" pitchFamily="2" charset="0"/>
              </a:rPr>
              <a:t>NO Group Projects</a:t>
            </a:r>
          </a:p>
          <a:p>
            <a:pPr algn="ctr"/>
            <a:r>
              <a:rPr lang="en-US" sz="2400" b="1" i="1" dirty="0">
                <a:solidFill>
                  <a:srgbClr val="002F6C"/>
                </a:solidFill>
                <a:latin typeface="Helvetica" pitchFamily="2" charset="0"/>
              </a:rPr>
              <a:t>eTextbooks and all Course Materials Included</a:t>
            </a:r>
          </a:p>
          <a:p>
            <a:pPr marL="171450" marR="0" lvl="0" indent="-17145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Flexible Start Dates: </a:t>
            </a:r>
            <a:b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6AA76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11 Start Dates per Year; You can start on any of those 11 dates!</a:t>
            </a:r>
            <a:endParaRPr lang="en-US" sz="2600" b="1" i="1" dirty="0">
              <a:solidFill>
                <a:srgbClr val="002F6C"/>
              </a:solidFill>
              <a:latin typeface="Helvetica" pitchFamily="2" charset="0"/>
            </a:endParaRPr>
          </a:p>
          <a:p>
            <a:pPr algn="ctr"/>
            <a:r>
              <a:rPr lang="en-US" sz="2400" b="1" i="1" dirty="0">
                <a:solidFill>
                  <a:srgbClr val="002F6C"/>
                </a:solidFill>
                <a:latin typeface="Helvetica" pitchFamily="2" charset="0"/>
              </a:rPr>
              <a:t>Transfer Credit Evaluation for Previous College Credits </a:t>
            </a:r>
            <a:br>
              <a:rPr lang="en-US" sz="2400" b="1" dirty="0">
                <a:solidFill>
                  <a:srgbClr val="002F6C"/>
                </a:solidFill>
                <a:latin typeface="Helvetica" pitchFamily="2" charset="0"/>
              </a:rPr>
            </a:br>
            <a:r>
              <a:rPr lang="en-US" sz="2400" b="1" i="1" dirty="0">
                <a:solidFill>
                  <a:srgbClr val="002F6C"/>
                </a:solidFill>
                <a:latin typeface="Helvetica" pitchFamily="2" charset="0"/>
              </a:rPr>
              <a:t>AND for Job/Military Training</a:t>
            </a:r>
            <a:br>
              <a:rPr lang="en-US" sz="2600" b="1" i="1" dirty="0">
                <a:solidFill>
                  <a:srgbClr val="002F6C"/>
                </a:solidFill>
                <a:latin typeface="Helvetica" pitchFamily="2" charset="0"/>
              </a:rPr>
            </a:br>
            <a:r>
              <a:rPr lang="en-US" sz="1600" b="1" dirty="0">
                <a:solidFill>
                  <a:srgbClr val="C6AA76"/>
                </a:solidFill>
                <a:latin typeface="Helvetica" pitchFamily="2" charset="0"/>
              </a:rPr>
              <a:t>(Academy Training, OSHA classes, Paramedic, </a:t>
            </a:r>
            <a:br>
              <a:rPr lang="en-US" sz="1600" b="1" dirty="0">
                <a:solidFill>
                  <a:srgbClr val="C6AA76"/>
                </a:solidFill>
                <a:latin typeface="Helvetica" pitchFamily="2" charset="0"/>
              </a:rPr>
            </a:br>
            <a:r>
              <a:rPr lang="en-US" sz="1600" b="1" dirty="0">
                <a:solidFill>
                  <a:srgbClr val="C6AA76"/>
                </a:solidFill>
                <a:latin typeface="Helvetica" pitchFamily="2" charset="0"/>
              </a:rPr>
              <a:t>EMT, Professional Certificates, etc,) </a:t>
            </a:r>
          </a:p>
          <a:p>
            <a:pPr marL="171450" marR="0" lvl="0" indent="-17145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Learning Partnership Discounts Available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algn="ctr"/>
            <a:endParaRPr lang="en-US" sz="500" b="1" dirty="0">
              <a:solidFill>
                <a:srgbClr val="C6AA76"/>
              </a:solidFill>
              <a:latin typeface="Helvetica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D021D1-2B64-8242-915B-1D61C6ECB52D}"/>
              </a:ext>
            </a:extLst>
          </p:cNvPr>
          <p:cNvSpPr/>
          <p:nvPr/>
        </p:nvSpPr>
        <p:spPr>
          <a:xfrm>
            <a:off x="0" y="1"/>
            <a:ext cx="9144000" cy="56510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1471B84-0338-FB40-8766-4F16010F8B30}"/>
              </a:ext>
            </a:extLst>
          </p:cNvPr>
          <p:cNvSpPr txBox="1">
            <a:spLocks/>
          </p:cNvSpPr>
          <p:nvPr/>
        </p:nvSpPr>
        <p:spPr>
          <a:xfrm>
            <a:off x="1485902" y="76811"/>
            <a:ext cx="6169457" cy="488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00" dirty="0">
                <a:solidFill>
                  <a:srgbClr val="C6AA76"/>
                </a:solidFill>
                <a:uFill>
                  <a:solidFill>
                    <a:srgbClr val="666666"/>
                  </a:solidFill>
                </a:uFill>
                <a:latin typeface="Helvetica" pitchFamily="2" charset="0"/>
              </a:rPr>
              <a:t>WHY CSU?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947605-2D2D-644D-8723-17C1A9BFE53A}"/>
              </a:ext>
            </a:extLst>
          </p:cNvPr>
          <p:cNvCxnSpPr>
            <a:cxnSpLocks/>
          </p:cNvCxnSpPr>
          <p:nvPr/>
        </p:nvCxnSpPr>
        <p:spPr>
          <a:xfrm>
            <a:off x="1143000" y="565100"/>
            <a:ext cx="6858000" cy="0"/>
          </a:xfrm>
          <a:prstGeom prst="line">
            <a:avLst/>
          </a:prstGeom>
          <a:ln w="38100">
            <a:solidFill>
              <a:srgbClr val="C6AA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789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1BA5323-40D8-7040-99C1-47CD1F7D9CDA}"/>
              </a:ext>
            </a:extLst>
          </p:cNvPr>
          <p:cNvSpPr/>
          <p:nvPr/>
        </p:nvSpPr>
        <p:spPr>
          <a:xfrm>
            <a:off x="0" y="0"/>
            <a:ext cx="9144000" cy="56510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BEA1A5-2B6B-7D4D-9AB1-DE3B815B5B02}"/>
              </a:ext>
            </a:extLst>
          </p:cNvPr>
          <p:cNvSpPr txBox="1">
            <a:spLocks/>
          </p:cNvSpPr>
          <p:nvPr/>
        </p:nvSpPr>
        <p:spPr>
          <a:xfrm>
            <a:off x="1485901" y="76810"/>
            <a:ext cx="6169457" cy="488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00" b="1">
                <a:solidFill>
                  <a:schemeClr val="bg1"/>
                </a:solidFill>
                <a:uFill>
                  <a:solidFill>
                    <a:srgbClr val="666666"/>
                  </a:solidFill>
                </a:uFill>
                <a:latin typeface="Helvetica" pitchFamily="2" charset="0"/>
              </a:rPr>
              <a:t>Benefits of a CSU Learning Partnership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375059-166D-0A43-B9BB-957A93DF09C5}"/>
              </a:ext>
            </a:extLst>
          </p:cNvPr>
          <p:cNvCxnSpPr>
            <a:cxnSpLocks/>
          </p:cNvCxnSpPr>
          <p:nvPr/>
        </p:nvCxnSpPr>
        <p:spPr>
          <a:xfrm flipV="1">
            <a:off x="0" y="565101"/>
            <a:ext cx="9144000" cy="1"/>
          </a:xfrm>
          <a:prstGeom prst="line">
            <a:avLst/>
          </a:prstGeom>
          <a:ln w="38100">
            <a:solidFill>
              <a:srgbClr val="C6AA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53380" y="892277"/>
            <a:ext cx="5818475" cy="3740446"/>
          </a:xfrm>
        </p:spPr>
        <p:txBody>
          <a:bodyPr>
            <a:normAutofit/>
          </a:bodyPr>
          <a:lstStyle/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4802" y="904998"/>
            <a:ext cx="6969075" cy="4413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C6AA76"/>
                </a:solidFill>
              </a:rPr>
              <a:t>10% Tuition Discount</a:t>
            </a:r>
          </a:p>
          <a:p>
            <a:pPr lvl="1"/>
            <a:r>
              <a:rPr lang="en-US" dirty="0"/>
              <a:t>Discount extends to spouses and children of the employee, organization members and clients.</a:t>
            </a:r>
          </a:p>
          <a:p>
            <a:r>
              <a:rPr lang="en-US" sz="2400" b="1" dirty="0">
                <a:solidFill>
                  <a:srgbClr val="C6AA76"/>
                </a:solidFill>
              </a:rPr>
              <a:t>Exclusive Scholarships</a:t>
            </a:r>
          </a:p>
          <a:p>
            <a:pPr lvl="1"/>
            <a:r>
              <a:rPr lang="en-US" dirty="0"/>
              <a:t>You are eligible to apply for the Learning Partnership Scholarship. (6 awarded /year)!  This scholarship is good for up to three years</a:t>
            </a:r>
            <a:br>
              <a:rPr lang="en-US" dirty="0"/>
            </a:br>
            <a:r>
              <a:rPr lang="en-US" dirty="0"/>
              <a:t>or until completion of the degree program. </a:t>
            </a:r>
          </a:p>
          <a:p>
            <a:r>
              <a:rPr lang="en-US" sz="2400" b="1" dirty="0">
                <a:solidFill>
                  <a:srgbClr val="C6AA76"/>
                </a:solidFill>
              </a:rPr>
              <a:t>Application and Transcript Service at NO cost.</a:t>
            </a:r>
          </a:p>
          <a:p>
            <a:r>
              <a:rPr lang="en-US" sz="2400" b="1" dirty="0">
                <a:solidFill>
                  <a:srgbClr val="C6AA76"/>
                </a:solidFill>
              </a:rPr>
              <a:t>eTextbooks Included in Tuition Cost</a:t>
            </a:r>
          </a:p>
          <a:p>
            <a:r>
              <a:rPr lang="en-US" sz="2400" b="1" dirty="0">
                <a:solidFill>
                  <a:srgbClr val="C6AA76"/>
                </a:solidFill>
              </a:rPr>
              <a:t>Access to our Career Services Department </a:t>
            </a:r>
          </a:p>
          <a:p>
            <a:pPr lvl="1"/>
            <a:r>
              <a:rPr lang="en-US" dirty="0"/>
              <a:t>Ability to advertise open positions, math and writing assistance, career planning webinars, and more.</a:t>
            </a:r>
          </a:p>
          <a:p>
            <a:pPr marL="342900" lvl="1" indent="0">
              <a:buNone/>
            </a:pPr>
            <a:br>
              <a:rPr lang="en-US" sz="2100" dirty="0">
                <a:solidFill>
                  <a:srgbClr val="FF0000"/>
                </a:solidFill>
              </a:rPr>
            </a:br>
            <a:r>
              <a:rPr lang="en-US" sz="2100" dirty="0">
                <a:solidFill>
                  <a:srgbClr val="FF0000"/>
                </a:solidFill>
              </a:rPr>
              <a:t>	</a:t>
            </a:r>
            <a:br>
              <a:rPr lang="en-US" sz="2100" dirty="0">
                <a:solidFill>
                  <a:srgbClr val="FF0000"/>
                </a:solidFill>
              </a:rPr>
            </a:br>
            <a:endParaRPr lang="en-US" sz="1500" dirty="0"/>
          </a:p>
          <a:p>
            <a:r>
              <a:rPr lang="en-US" sz="1800" b="1" i="1" dirty="0"/>
              <a:t>For Further Assistance or Additional Questions, Contact</a:t>
            </a:r>
            <a:r>
              <a:rPr lang="en-US" sz="1800" dirty="0"/>
              <a:t>:</a:t>
            </a:r>
            <a:br>
              <a:rPr lang="en-US" sz="1800" dirty="0"/>
            </a:br>
            <a:r>
              <a:rPr lang="en-US" sz="1800" dirty="0"/>
              <a:t>Ernie Smith, </a:t>
            </a:r>
            <a:r>
              <a:rPr lang="en-US" sz="1800" dirty="0">
                <a:hlinkClick r:id="rId3"/>
              </a:rPr>
              <a:t>ernie.smith@columbiasouthern.edu</a:t>
            </a:r>
            <a:r>
              <a:rPr lang="en-US" sz="1800" dirty="0"/>
              <a:t>  251-923-4055</a:t>
            </a:r>
          </a:p>
          <a:p>
            <a:pPr marL="0" indent="0">
              <a:buNone/>
            </a:pPr>
            <a:br>
              <a:rPr lang="en-US" sz="1800" dirty="0"/>
            </a:b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877" y="2504184"/>
            <a:ext cx="1884599" cy="153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53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0D021D1-2B64-8242-915B-1D61C6ECB52D}"/>
              </a:ext>
            </a:extLst>
          </p:cNvPr>
          <p:cNvSpPr/>
          <p:nvPr/>
        </p:nvSpPr>
        <p:spPr>
          <a:xfrm>
            <a:off x="2" y="0"/>
            <a:ext cx="9142628" cy="110490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1471B84-0338-FB40-8766-4F16010F8B30}"/>
              </a:ext>
            </a:extLst>
          </p:cNvPr>
          <p:cNvSpPr txBox="1">
            <a:spLocks/>
          </p:cNvSpPr>
          <p:nvPr/>
        </p:nvSpPr>
        <p:spPr>
          <a:xfrm>
            <a:off x="1485902" y="76811"/>
            <a:ext cx="6169457" cy="23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100" dirty="0">
              <a:solidFill>
                <a:srgbClr val="C6AA76"/>
              </a:solidFill>
              <a:uFill>
                <a:solidFill>
                  <a:srgbClr val="666666"/>
                </a:solidFill>
              </a:uFill>
              <a:latin typeface="Helvetic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6E5F60-02A0-417E-9F58-63CF0E010037}"/>
              </a:ext>
            </a:extLst>
          </p:cNvPr>
          <p:cNvSpPr txBox="1"/>
          <p:nvPr/>
        </p:nvSpPr>
        <p:spPr>
          <a:xfrm>
            <a:off x="1" y="1385298"/>
            <a:ext cx="9080977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/>
          </a:p>
          <a:p>
            <a:r>
              <a:rPr lang="en-US" sz="2000" b="1" dirty="0"/>
              <a:t>	</a:t>
            </a:r>
            <a:r>
              <a:rPr lang="en-US" sz="2000" b="1" dirty="0">
                <a:hlinkClick r:id="rId3"/>
              </a:rPr>
              <a:t>Learning Partner Scholarship</a:t>
            </a:r>
            <a:r>
              <a:rPr lang="en-US" sz="2000" b="1" dirty="0"/>
              <a:t>	6 per Year	May, August, Nov.</a:t>
            </a:r>
          </a:p>
          <a:p>
            <a:r>
              <a:rPr lang="en-US" sz="1000" b="1" dirty="0"/>
              <a:t>	</a:t>
            </a:r>
          </a:p>
          <a:p>
            <a:r>
              <a:rPr lang="en-US" sz="2000" b="1" dirty="0"/>
              <a:t>	</a:t>
            </a:r>
            <a:r>
              <a:rPr lang="en-US" sz="2000" b="1" dirty="0">
                <a:hlinkClick r:id="rId4"/>
              </a:rPr>
              <a:t>CSU Safety Scholarship </a:t>
            </a:r>
            <a:r>
              <a:rPr lang="en-US" sz="2000" b="1" dirty="0"/>
              <a:t>		2 per Year	June, December</a:t>
            </a:r>
          </a:p>
          <a:p>
            <a:endParaRPr lang="en-US" sz="1000" b="1" dirty="0"/>
          </a:p>
          <a:p>
            <a:r>
              <a:rPr lang="en-US" sz="2000" b="1" dirty="0"/>
              <a:t>	</a:t>
            </a:r>
            <a:r>
              <a:rPr lang="en-US" sz="2000" b="1" dirty="0">
                <a:hlinkClick r:id="rId5"/>
              </a:rPr>
              <a:t>CSU Fire Scholarship</a:t>
            </a:r>
            <a:r>
              <a:rPr lang="en-US" sz="2000" b="1" dirty="0"/>
              <a:t>		2 per Year	April, September</a:t>
            </a:r>
          </a:p>
          <a:p>
            <a:endParaRPr lang="en-US" sz="1000" b="1" dirty="0"/>
          </a:p>
          <a:p>
            <a:r>
              <a:rPr lang="en-US" sz="2000" b="1" dirty="0"/>
              <a:t>	</a:t>
            </a:r>
            <a:r>
              <a:rPr lang="en-US" sz="2000" b="1" dirty="0">
                <a:hlinkClick r:id="rId6"/>
              </a:rPr>
              <a:t>CSU CJ Scholarship</a:t>
            </a:r>
            <a:r>
              <a:rPr lang="en-US" sz="2000" b="1" dirty="0"/>
              <a:t>		2 per Year	June, November</a:t>
            </a:r>
          </a:p>
          <a:p>
            <a:endParaRPr lang="en-US" sz="1000" b="1" dirty="0"/>
          </a:p>
          <a:p>
            <a:r>
              <a:rPr lang="en-US" sz="2000" b="1" dirty="0"/>
              <a:t>	</a:t>
            </a:r>
            <a:r>
              <a:rPr lang="en-US" sz="2000" b="1" dirty="0">
                <a:hlinkClick r:id="rId7"/>
              </a:rPr>
              <a:t>Knight Scholarship</a:t>
            </a:r>
            <a:r>
              <a:rPr lang="en-US" sz="2000" b="1" dirty="0"/>
              <a:t>		4 per Year	May, July, Sept, Dec</a:t>
            </a:r>
            <a:br>
              <a:rPr lang="en-US" sz="2000" b="1" dirty="0"/>
            </a:br>
            <a:r>
              <a:rPr lang="en-US" sz="1100" b="1" dirty="0"/>
              <a:t>                             </a:t>
            </a:r>
            <a:r>
              <a:rPr lang="en-US" sz="1200" b="1" dirty="0"/>
              <a:t>(for a first time CSU student)</a:t>
            </a:r>
          </a:p>
          <a:p>
            <a:endParaRPr lang="en-US" sz="1000" b="1" dirty="0"/>
          </a:p>
          <a:p>
            <a:r>
              <a:rPr lang="en-US" sz="1800" b="1" dirty="0"/>
              <a:t>	</a:t>
            </a:r>
            <a:r>
              <a:rPr lang="en-US" sz="1800" b="1" dirty="0">
                <a:hlinkClick r:id="rId8"/>
              </a:rPr>
              <a:t>Forever a Hero</a:t>
            </a:r>
            <a:r>
              <a:rPr lang="en-US" sz="1800" b="1" dirty="0"/>
              <a:t>			Annually		August</a:t>
            </a:r>
            <a:br>
              <a:rPr lang="en-US" sz="1800" b="1" dirty="0"/>
            </a:br>
            <a:r>
              <a:rPr lang="en-US" sz="1100" b="1" dirty="0"/>
              <a:t>                             (must be a USA Military Veteran)</a:t>
            </a:r>
          </a:p>
          <a:p>
            <a:endParaRPr lang="en-US" sz="1100" b="1" dirty="0"/>
          </a:p>
          <a:p>
            <a:pPr lvl="2"/>
            <a:r>
              <a:rPr lang="en-US" b="1" dirty="0">
                <a:hlinkClick r:id="rId8"/>
              </a:rPr>
              <a:t>Robert G. Mayes Scholarship</a:t>
            </a:r>
            <a:r>
              <a:rPr lang="en-US" b="1" dirty="0"/>
              <a:t>		Annually		October</a:t>
            </a:r>
            <a:br>
              <a:rPr lang="en-US" b="1" dirty="0"/>
            </a:br>
            <a:r>
              <a:rPr lang="en-US" sz="1100" b="1" dirty="0"/>
              <a:t>(CSU B.S. Graduate returning for a Master’s Degree)</a:t>
            </a:r>
            <a:endParaRPr lang="en-US" b="1" dirty="0"/>
          </a:p>
          <a:p>
            <a:r>
              <a:rPr lang="en-US" b="1" dirty="0"/>
              <a:t>	</a:t>
            </a:r>
          </a:p>
          <a:p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7B62F2-B14D-4CBF-9F11-649A9D63320C}"/>
              </a:ext>
            </a:extLst>
          </p:cNvPr>
          <p:cNvSpPr txBox="1"/>
          <p:nvPr/>
        </p:nvSpPr>
        <p:spPr>
          <a:xfrm>
            <a:off x="0" y="1104900"/>
            <a:ext cx="9252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   	         </a:t>
            </a:r>
            <a:r>
              <a:rPr lang="en-US" b="1" dirty="0">
                <a:solidFill>
                  <a:srgbClr val="002C77"/>
                </a:solidFill>
              </a:rPr>
              <a:t>SCHOLARSHIP	                      			Awarded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3289ED5-4F96-4490-BB0D-440D3DB58A7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04900"/>
            <a:ext cx="9141256" cy="4038600"/>
          </a:xfrm>
          <a:prstGeom prst="rect">
            <a:avLst/>
          </a:prstGeom>
          <a:noFill/>
        </p:spPr>
      </p:pic>
      <p:pic>
        <p:nvPicPr>
          <p:cNvPr id="21" name="Picture 20" descr="A picture containing text, building, sign&#10;&#10;Description automatically generated">
            <a:extLst>
              <a:ext uri="{FF2B5EF4-FFF2-40B4-BE49-F238E27FC236}">
                <a16:creationId xmlns:a16="http://schemas.microsoft.com/office/drawing/2014/main" id="{4A000240-6B8A-4CF2-AF9F-CF1A937CF80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1" y="0"/>
            <a:ext cx="4526280" cy="11049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CE69EB6-366C-47D4-A480-E0B1328F3114}"/>
              </a:ext>
            </a:extLst>
          </p:cNvPr>
          <p:cNvSpPr txBox="1"/>
          <p:nvPr/>
        </p:nvSpPr>
        <p:spPr>
          <a:xfrm>
            <a:off x="5365214" y="76810"/>
            <a:ext cx="3690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OPEN SCHOLARSHIPS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u="sng" dirty="0">
                <a:solidFill>
                  <a:schemeClr val="bg1"/>
                </a:solidFill>
              </a:rPr>
              <a:t>APPLY NOW!</a:t>
            </a:r>
          </a:p>
        </p:txBody>
      </p:sp>
    </p:spTree>
    <p:extLst>
      <p:ext uri="{BB962C8B-B14F-4D97-AF65-F5344CB8AC3E}">
        <p14:creationId xmlns:p14="http://schemas.microsoft.com/office/powerpoint/2010/main" val="1197443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E2F5C21-CB4E-F3B9-6F08-E8563F012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1104900"/>
            <a:ext cx="9144000" cy="4038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D021D1-2B64-8242-915B-1D61C6ECB52D}"/>
              </a:ext>
            </a:extLst>
          </p:cNvPr>
          <p:cNvSpPr/>
          <p:nvPr/>
        </p:nvSpPr>
        <p:spPr>
          <a:xfrm>
            <a:off x="2" y="0"/>
            <a:ext cx="9142628" cy="110490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1471B84-0338-FB40-8766-4F16010F8B30}"/>
              </a:ext>
            </a:extLst>
          </p:cNvPr>
          <p:cNvSpPr txBox="1">
            <a:spLocks/>
          </p:cNvSpPr>
          <p:nvPr/>
        </p:nvSpPr>
        <p:spPr>
          <a:xfrm>
            <a:off x="1485902" y="76811"/>
            <a:ext cx="6169457" cy="23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100">
              <a:solidFill>
                <a:srgbClr val="C6AA76"/>
              </a:solidFill>
              <a:uFill>
                <a:solidFill>
                  <a:srgbClr val="666666"/>
                </a:solidFill>
              </a:uFill>
              <a:latin typeface="Helvetic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6E5F60-02A0-417E-9F58-63CF0E010037}"/>
              </a:ext>
            </a:extLst>
          </p:cNvPr>
          <p:cNvSpPr txBox="1"/>
          <p:nvPr/>
        </p:nvSpPr>
        <p:spPr>
          <a:xfrm>
            <a:off x="88135" y="132861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7B62F2-B14D-4CBF-9F11-649A9D63320C}"/>
              </a:ext>
            </a:extLst>
          </p:cNvPr>
          <p:cNvSpPr txBox="1"/>
          <p:nvPr/>
        </p:nvSpPr>
        <p:spPr>
          <a:xfrm>
            <a:off x="1820638" y="1349910"/>
            <a:ext cx="91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          	</a:t>
            </a:r>
            <a:endParaRPr lang="en-US" b="1">
              <a:solidFill>
                <a:srgbClr val="002C77"/>
              </a:solidFill>
            </a:endParaRPr>
          </a:p>
        </p:txBody>
      </p:sp>
      <p:pic>
        <p:nvPicPr>
          <p:cNvPr id="21" name="Picture 20" descr="A picture containing text, building, sign&#10;&#10;Description automatically generated">
            <a:extLst>
              <a:ext uri="{FF2B5EF4-FFF2-40B4-BE49-F238E27FC236}">
                <a16:creationId xmlns:a16="http://schemas.microsoft.com/office/drawing/2014/main" id="{4A000240-6B8A-4CF2-AF9F-CF1A937CF8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1" y="0"/>
            <a:ext cx="4526280" cy="11049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CE69EB6-366C-47D4-A480-E0B1328F3114}"/>
              </a:ext>
            </a:extLst>
          </p:cNvPr>
          <p:cNvSpPr txBox="1"/>
          <p:nvPr/>
        </p:nvSpPr>
        <p:spPr>
          <a:xfrm>
            <a:off x="5365214" y="76810"/>
            <a:ext cx="3690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2025-26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TUITION RATES: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A6989C-8640-4957-A626-F9D5DE1C83DB}"/>
              </a:ext>
            </a:extLst>
          </p:cNvPr>
          <p:cNvSpPr txBox="1"/>
          <p:nvPr/>
        </p:nvSpPr>
        <p:spPr>
          <a:xfrm>
            <a:off x="86765" y="865539"/>
            <a:ext cx="896773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rgbClr val="C6AA76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                                          $AVE MORE!                  </a:t>
            </a:r>
            <a:r>
              <a:rPr lang="en-US" sz="1400" b="1" dirty="0">
                <a:solidFill>
                  <a:srgbClr val="C6AA76"/>
                </a:solidFill>
              </a:rPr>
              <a:t>Full Course</a:t>
            </a:r>
            <a:r>
              <a:rPr lang="en-US" sz="2800" b="1" dirty="0">
                <a:solidFill>
                  <a:srgbClr val="FF0000"/>
                </a:solidFill>
              </a:rPr>
              <a:t>	</a:t>
            </a:r>
          </a:p>
          <a:p>
            <a:r>
              <a:rPr lang="en-US" sz="1400" dirty="0">
                <a:solidFill>
                  <a:srgbClr val="C6AA76"/>
                </a:solidFill>
              </a:rPr>
              <a:t>			 </a:t>
            </a:r>
            <a:r>
              <a:rPr lang="en-US" sz="1400" b="1" u="sng" dirty="0">
                <a:solidFill>
                  <a:srgbClr val="C6AA76"/>
                </a:solidFill>
              </a:rPr>
              <a:t>Per Credit Hr.</a:t>
            </a:r>
            <a:r>
              <a:rPr lang="en-US" sz="1400" b="1" dirty="0">
                <a:solidFill>
                  <a:srgbClr val="C6AA76"/>
                </a:solidFill>
              </a:rPr>
              <a:t>	     </a:t>
            </a:r>
            <a:r>
              <a:rPr lang="en-US" sz="1400" b="1" u="sng" dirty="0">
                <a:solidFill>
                  <a:srgbClr val="C6AA76"/>
                </a:solidFill>
              </a:rPr>
              <a:t>Full Course</a:t>
            </a:r>
            <a:r>
              <a:rPr lang="en-US" sz="1400" b="1" dirty="0">
                <a:solidFill>
                  <a:srgbClr val="C6AA76"/>
                </a:solidFill>
              </a:rPr>
              <a:t>	        </a:t>
            </a:r>
            <a:r>
              <a:rPr lang="en-US" sz="1400" b="1" u="sng" dirty="0">
                <a:solidFill>
                  <a:srgbClr val="C6AA76"/>
                </a:solidFill>
              </a:rPr>
              <a:t>w/ Discount</a:t>
            </a:r>
          </a:p>
          <a:p>
            <a:endParaRPr lang="en-US" sz="1100" b="1" u="sng" dirty="0">
              <a:solidFill>
                <a:schemeClr val="tx2"/>
              </a:solidFill>
            </a:endParaRPr>
          </a:p>
          <a:p>
            <a:r>
              <a:rPr lang="en-US" sz="2800" b="1" dirty="0">
                <a:solidFill>
                  <a:schemeClr val="tx2"/>
                </a:solidFill>
              </a:rPr>
              <a:t>Undergraduate     $278.00         $869.00          </a:t>
            </a:r>
            <a:r>
              <a:rPr lang="en-US" sz="2800" b="1" dirty="0">
                <a:solidFill>
                  <a:schemeClr val="tx2"/>
                </a:solidFill>
                <a:highlight>
                  <a:srgbClr val="FFFF00"/>
                </a:highlight>
              </a:rPr>
              <a:t>$785.60</a:t>
            </a:r>
            <a:endParaRPr lang="en-US" sz="1000" b="1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r>
              <a:rPr lang="en-US" sz="2800" b="1" dirty="0">
                <a:solidFill>
                  <a:schemeClr val="tx2"/>
                </a:solidFill>
              </a:rPr>
              <a:t>Graduate 	          $359.00         $1,122.00       </a:t>
            </a:r>
            <a:r>
              <a:rPr lang="en-US" sz="2800" b="1" dirty="0">
                <a:solidFill>
                  <a:schemeClr val="tx2"/>
                </a:solidFill>
                <a:highlight>
                  <a:srgbClr val="FFFF00"/>
                </a:highlight>
              </a:rPr>
              <a:t>$1,014.30</a:t>
            </a:r>
            <a:br>
              <a:rPr lang="en-US" sz="2800" b="1" dirty="0">
                <a:solidFill>
                  <a:schemeClr val="tx2"/>
                </a:solidFill>
                <a:highlight>
                  <a:srgbClr val="FFFF00"/>
                </a:highlight>
              </a:rPr>
            </a:br>
            <a:r>
              <a:rPr lang="en-US" sz="2800" b="1" dirty="0">
                <a:solidFill>
                  <a:schemeClr val="tx2"/>
                </a:solidFill>
              </a:rPr>
              <a:t>Doctoral	          $561.00	$1,743.00	  </a:t>
            </a:r>
            <a:r>
              <a:rPr lang="en-US" sz="2800" b="1" dirty="0">
                <a:solidFill>
                  <a:schemeClr val="tx2"/>
                </a:solidFill>
                <a:highlight>
                  <a:srgbClr val="FFFF00"/>
                </a:highlight>
              </a:rPr>
              <a:t>$1,574.70</a:t>
            </a:r>
          </a:p>
          <a:p>
            <a:pPr algn="ctr"/>
            <a:endParaRPr lang="en-US" sz="8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TRANSFER MORE!</a:t>
            </a:r>
            <a:r>
              <a:rPr lang="en-US" sz="1400" b="1" dirty="0">
                <a:solidFill>
                  <a:srgbClr val="C6AA76"/>
                </a:solidFill>
              </a:rPr>
              <a:t>	</a:t>
            </a:r>
            <a:br>
              <a:rPr lang="en-US" sz="1400" b="1" dirty="0">
                <a:solidFill>
                  <a:srgbClr val="C6AA76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			</a:t>
            </a:r>
            <a:r>
              <a:rPr lang="en-US" sz="1400" b="1" dirty="0">
                <a:solidFill>
                  <a:srgbClr val="C6AA76"/>
                </a:solidFill>
              </a:rPr>
              <a:t>	</a:t>
            </a:r>
          </a:p>
          <a:p>
            <a:r>
              <a:rPr lang="en-US" sz="1400" b="1" dirty="0">
                <a:solidFill>
                  <a:srgbClr val="C6AA76"/>
                </a:solidFill>
              </a:rPr>
              <a:t>				</a:t>
            </a:r>
            <a:endParaRPr lang="en-US" sz="1400" b="1" u="sng" dirty="0">
              <a:solidFill>
                <a:srgbClr val="C6AA76"/>
              </a:solidFill>
            </a:endParaRPr>
          </a:p>
          <a:p>
            <a:endParaRPr lang="en-US" sz="400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u="sng" dirty="0">
              <a:solidFill>
                <a:schemeClr val="tx2"/>
              </a:solidFill>
            </a:endParaRPr>
          </a:p>
          <a:p>
            <a:endParaRPr lang="en-US" b="1" u="sng" dirty="0">
              <a:solidFill>
                <a:schemeClr val="tx2"/>
              </a:solidFill>
            </a:endParaRPr>
          </a:p>
          <a:p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ADCD7B-2C73-1D3E-2554-91339D83C319}"/>
              </a:ext>
            </a:extLst>
          </p:cNvPr>
          <p:cNvSpPr txBox="1"/>
          <p:nvPr/>
        </p:nvSpPr>
        <p:spPr>
          <a:xfrm>
            <a:off x="130833" y="3689023"/>
            <a:ext cx="88619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strike="noStrike" kern="1200" cap="none" spc="0" normalizeH="0" baseline="0" noProof="0" dirty="0">
                <a:ln>
                  <a:noFill/>
                </a:ln>
                <a:solidFill>
                  <a:srgbClr val="C6AA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C6AA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HRS Required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6AA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C6AA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 Transfer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6AA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C6AA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HRS Required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6AA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C6AA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 Transfer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Associate       60          45   	Master’s         36	     24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Bachelor’s    120         90  	 Doctorate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61          </a:t>
            </a:r>
            <a:r>
              <a:rPr lang="en-US" sz="2800" b="1" dirty="0">
                <a:solidFill>
                  <a:srgbClr val="002F6C"/>
                </a:solidFill>
                <a:latin typeface="Calibri" panose="020F0502020204030204"/>
              </a:rPr>
              <a:t>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786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9536" y="2245738"/>
            <a:ext cx="7543800" cy="104642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Helvetica" pitchFamily="2" charset="0"/>
              </a:rPr>
              <a:t>TONY  ATCHLEY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8683" y="3199846"/>
            <a:ext cx="8802029" cy="12518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Director, Business Development</a:t>
            </a:r>
          </a:p>
          <a:p>
            <a:endParaRPr lang="en-US" sz="3200" b="1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sz="800" b="1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850-380-3829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" y="3996538"/>
            <a:ext cx="9144001" cy="10464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Tony.Atchley@ColumbiaSouthern.edu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E1538D-3156-6790-F949-CB79D27AE8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80" y="206384"/>
            <a:ext cx="1524526" cy="189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9912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10318D03-8238-8C4C-BFA0-7FB414D7C18C}" vid="{23366213-14F9-D04E-8F35-1DD67416AB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0318D03-8238-8C4C-BFA0-7FB414D7C18C}" vid="{8844E76E-C466-F546-AEDD-4373BB6D890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CSU-PPT-wide-navy</Template>
  <TotalTime>11558</TotalTime>
  <Words>511</Words>
  <Application>Microsoft Office PowerPoint</Application>
  <PresentationFormat>On-screen Show (16:9)</PresentationFormat>
  <Paragraphs>69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Museo Sans 300</vt:lpstr>
      <vt:lpstr>Museo Sans 700</vt:lpstr>
      <vt:lpstr>Custom Design</vt:lpstr>
      <vt:lpstr>Office Theme</vt:lpstr>
      <vt:lpstr>Columbia Southern University 100% Online  Offering Associate through Doctoral degrees since 1993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TONY  ATCHLEY</vt:lpstr>
    </vt:vector>
  </TitlesOfParts>
  <Company>Columbia Southern Education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NAME</dc:title>
  <dc:creator>Jesse Kowalewski</dc:creator>
  <cp:lastModifiedBy>Tony Atchley</cp:lastModifiedBy>
  <cp:revision>152</cp:revision>
  <dcterms:created xsi:type="dcterms:W3CDTF">2018-09-17T16:58:48Z</dcterms:created>
  <dcterms:modified xsi:type="dcterms:W3CDTF">2025-06-12T04:17:24Z</dcterms:modified>
</cp:coreProperties>
</file>