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0" r:id="rId4"/>
  </p:sldMasterIdLst>
  <p:notesMasterIdLst>
    <p:notesMasterId r:id="rId22"/>
  </p:notesMasterIdLst>
  <p:handoutMasterIdLst>
    <p:handoutMasterId r:id="rId23"/>
  </p:handoutMasterIdLst>
  <p:sldIdLst>
    <p:sldId id="256" r:id="rId5"/>
    <p:sldId id="267" r:id="rId6"/>
    <p:sldId id="263" r:id="rId7"/>
    <p:sldId id="262" r:id="rId8"/>
    <p:sldId id="273" r:id="rId9"/>
    <p:sldId id="274" r:id="rId10"/>
    <p:sldId id="272" r:id="rId11"/>
    <p:sldId id="276" r:id="rId12"/>
    <p:sldId id="275" r:id="rId13"/>
    <p:sldId id="281" r:id="rId14"/>
    <p:sldId id="277" r:id="rId15"/>
    <p:sldId id="278" r:id="rId16"/>
    <p:sldId id="264" r:id="rId17"/>
    <p:sldId id="280" r:id="rId18"/>
    <p:sldId id="279" r:id="rId19"/>
    <p:sldId id="271" r:id="rId20"/>
    <p:sldId id="28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463" autoAdjust="0"/>
  </p:normalViewPr>
  <p:slideViewPr>
    <p:cSldViewPr snapToGrid="0">
      <p:cViewPr varScale="1">
        <p:scale>
          <a:sx n="77" d="100"/>
          <a:sy n="77" d="100"/>
        </p:scale>
        <p:origin x="684" y="96"/>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3B2889B-A0AC-4482-8592-5C96F2309420}" type="datetimeFigureOut">
              <a:rPr lang="en-US" smtClean="0"/>
              <a:t>6/22/2023</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0EB223-FFC0-462A-A3B8-EAA7CE0F8CBD}" type="datetimeFigureOut">
              <a:rPr lang="en-US" smtClean="0"/>
              <a:t>6/22/2023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32943" indent="-232943">
              <a:buAutoNum type="arabicPeriod"/>
            </a:pPr>
            <a:r>
              <a:rPr lang="en-US" dirty="0">
                <a:latin typeface="Segoe UI" panose="020B0502040204020203" pitchFamily="34" charset="0"/>
                <a:cs typeface="Segoe UI" panose="020B0502040204020203" pitchFamily="34" charset="0"/>
              </a:rPr>
              <a:t>How will you state the author of the source?</a:t>
            </a:r>
          </a:p>
          <a:p>
            <a:pPr marL="232943" indent="-232943">
              <a:buAutoNum type="arabicPeriod"/>
            </a:pPr>
            <a:r>
              <a:rPr lang="en-US" dirty="0">
                <a:latin typeface="Segoe UI" panose="020B0502040204020203" pitchFamily="34" charset="0"/>
                <a:cs typeface="Segoe UI" panose="020B0502040204020203" pitchFamily="34" charset="0"/>
              </a:rPr>
              <a:t>Will you need to cite the source on the slide?</a:t>
            </a:r>
          </a:p>
          <a:p>
            <a:pPr defTabSz="931774">
              <a:defRPr/>
            </a:pPr>
            <a:endParaRPr lang="en-US" dirty="0">
              <a:latin typeface="Segoe UI" panose="020B0502040204020203" pitchFamily="34" charset="0"/>
              <a:cs typeface="Segoe UI" panose="020B0502040204020203" pitchFamily="34" charset="0"/>
            </a:endParaRPr>
          </a:p>
          <a:p>
            <a:pPr defTabSz="931774">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32943" indent="-232943">
              <a:buAutoNum type="arabicPeriod"/>
            </a:pPr>
            <a:r>
              <a:rPr lang="en-US" dirty="0">
                <a:latin typeface="Segoe UI" panose="020B0502040204020203" pitchFamily="34" charset="0"/>
                <a:cs typeface="Segoe UI" panose="020B0502040204020203" pitchFamily="34" charset="0"/>
              </a:rPr>
              <a:t>Select your image or graphic.</a:t>
            </a:r>
          </a:p>
          <a:p>
            <a:pPr marL="232943" indent="-232943">
              <a:buAutoNum type="arabicPeriod"/>
            </a:pPr>
            <a:r>
              <a:rPr lang="en-US" dirty="0">
                <a:latin typeface="Segoe UI" panose="020B0502040204020203" pitchFamily="34" charset="0"/>
                <a:cs typeface="Segoe UI" panose="020B0502040204020203" pitchFamily="34" charset="0"/>
              </a:rPr>
              <a:t>Click on the Animations tab.</a:t>
            </a:r>
          </a:p>
          <a:p>
            <a:pPr marL="232943" indent="-232943">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32943" indent="-232943">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32943" indent="-232943">
              <a:buAutoNum type="arabicPeriod"/>
            </a:pP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64714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32943" indent="-232943">
              <a:buAutoNum type="arabicPeriod"/>
            </a:pPr>
            <a:r>
              <a:rPr lang="en-US" dirty="0">
                <a:latin typeface="Segoe UI" panose="020B0502040204020203" pitchFamily="34" charset="0"/>
                <a:cs typeface="Segoe UI" panose="020B0502040204020203" pitchFamily="34" charset="0"/>
              </a:rPr>
              <a:t>Select your image or graphic.</a:t>
            </a:r>
          </a:p>
          <a:p>
            <a:pPr marL="232943" indent="-232943">
              <a:buAutoNum type="arabicPeriod"/>
            </a:pPr>
            <a:r>
              <a:rPr lang="en-US" dirty="0">
                <a:latin typeface="Segoe UI" panose="020B0502040204020203" pitchFamily="34" charset="0"/>
                <a:cs typeface="Segoe UI" panose="020B0502040204020203" pitchFamily="34" charset="0"/>
              </a:rPr>
              <a:t>Click on the Animations tab.</a:t>
            </a:r>
          </a:p>
          <a:p>
            <a:pPr marL="232943" indent="-232943">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32943" indent="-232943">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32943" indent="-232943">
              <a:buAutoNum type="arabicPeriod"/>
            </a:pPr>
            <a:endParaRPr lang="en-US" b="1"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22729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7501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0775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88992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59868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72695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612665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1932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6403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70604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61951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91498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54874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86014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16097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21082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CF21A4-E71B-4D3A-AF45-E989C23A7BB1}"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6499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CF21A4-E71B-4D3A-AF45-E989C23A7BB1}" type="datetimeFigureOut">
              <a:rPr lang="en-US" smtClean="0"/>
              <a:t>6/22/2023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291384484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qr-code-generator.com/free-generator/?gclid=CjwKCAjw-b-kBhB-EiwA4fvKrNvYPxqDODNUkzw5ySthDSkNe99xNlq953N6e7fbvUKaIht-Dzy4ExoCfK4QAvD_BwE&amp;campaignid=9765521724&amp;adgroupid=106561035304&amp;cpid=a64f8500-d236-443c-961c-a78e4b667661&amp;gad=1" TargetMode="External"/><Relationship Id="rId2" Type="http://schemas.openxmlformats.org/officeDocument/2006/relationships/hyperlink" Target="https://www.qrcode-monkey.com/" TargetMode="External"/><Relationship Id="rId1" Type="http://schemas.openxmlformats.org/officeDocument/2006/relationships/slideLayout" Target="../slideLayouts/slideLayout2.xml"/><Relationship Id="rId6" Type="http://schemas.openxmlformats.org/officeDocument/2006/relationships/hyperlink" Target="https://www.beaconstac.com/qr-code-generator" TargetMode="External"/><Relationship Id="rId5" Type="http://schemas.openxmlformats.org/officeDocument/2006/relationships/hyperlink" Target="https://app.scanova.io/qr/Qcd9f10544b1e424b" TargetMode="External"/><Relationship Id="rId4" Type="http://schemas.openxmlformats.org/officeDocument/2006/relationships/hyperlink" Target="https://www.vistaprint.com/qr-code-generator/builder"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qrcode-monkey.com/#ur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DN3MMQD5ZM"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2633444" y="2983309"/>
            <a:ext cx="10006149" cy="1363215"/>
          </a:xfrm>
        </p:spPr>
        <p:txBody>
          <a:bodyPr anchor="t">
            <a:noAutofit/>
          </a:bodyPr>
          <a:lstStyle/>
          <a:p>
            <a:pPr algn="l"/>
            <a:r>
              <a:rPr lang="en-US" sz="6600" b="1" dirty="0" smtClean="0">
                <a:solidFill>
                  <a:schemeClr val="accent1">
                    <a:lumMod val="75000"/>
                  </a:schemeClr>
                </a:solidFill>
                <a:latin typeface="Eras Light ITC" panose="020B0402030504020804" pitchFamily="34" charset="0"/>
                <a:cs typeface="Segoe UI" panose="020B0502040204020203" pitchFamily="34" charset="0"/>
              </a:rPr>
              <a:t>The QR Code and Beyond</a:t>
            </a:r>
            <a:endParaRPr lang="en-US" sz="6600" b="1" dirty="0">
              <a:solidFill>
                <a:schemeClr val="accent1">
                  <a:lumMod val="75000"/>
                </a:schemeClr>
              </a:solidFill>
              <a:latin typeface="Eras Light ITC" panose="020B04020305040208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158641" y="4402791"/>
            <a:ext cx="6104873" cy="576738"/>
          </a:xfrm>
        </p:spPr>
        <p:txBody>
          <a:bodyPr anchor="b">
            <a:noAutofit/>
          </a:bodyPr>
          <a:lstStyle/>
          <a:p>
            <a:pPr algn="ctr"/>
            <a:r>
              <a:rPr lang="en-US" sz="2000" b="1" dirty="0" smtClean="0">
                <a:solidFill>
                  <a:srgbClr val="002060"/>
                </a:solidFill>
                <a:latin typeface="Franklin Gothic Book" panose="020B0503020102020204" pitchFamily="34" charset="0"/>
              </a:rPr>
              <a:t>ICD 2023 National Conference</a:t>
            </a:r>
          </a:p>
          <a:p>
            <a:pPr algn="ctr"/>
            <a:r>
              <a:rPr lang="en-US" sz="2000" b="1" dirty="0" smtClean="0">
                <a:solidFill>
                  <a:srgbClr val="002060"/>
                </a:solidFill>
                <a:latin typeface="Franklin Gothic Book" panose="020B0503020102020204" pitchFamily="34" charset="0"/>
              </a:rPr>
              <a:t>Korey Fiste and Jenny </a:t>
            </a:r>
            <a:r>
              <a:rPr lang="en-US" sz="2000" b="1" dirty="0" err="1" smtClean="0">
                <a:solidFill>
                  <a:srgbClr val="002060"/>
                </a:solidFill>
                <a:latin typeface="Franklin Gothic Book" panose="020B0503020102020204" pitchFamily="34" charset="0"/>
              </a:rPr>
              <a:t>VanDyke</a:t>
            </a:r>
            <a:r>
              <a:rPr lang="en-US" sz="2000" b="1" dirty="0" smtClean="0">
                <a:solidFill>
                  <a:srgbClr val="002060"/>
                </a:solidFill>
                <a:latin typeface="Franklin Gothic Book" panose="020B0503020102020204" pitchFamily="34" charset="0"/>
              </a:rPr>
              <a:t>  </a:t>
            </a:r>
            <a:endParaRPr lang="en-US" sz="2000" b="1" dirty="0">
              <a:solidFill>
                <a:srgbClr val="002060"/>
              </a:solidFill>
              <a:latin typeface="Franklin Gothic Book" panose="020B0503020102020204" pitchFamily="34" charset="0"/>
            </a:endParaRPr>
          </a:p>
        </p:txBody>
      </p:sp>
      <p:pic>
        <p:nvPicPr>
          <p:cNvPr id="1026" name="Picture 2" descr="Instagram: How to Share a Post Using a QR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128" y="469603"/>
            <a:ext cx="2234927"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AutoShape 4" descr="How QR codes hide privacy, security ris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19978103">
            <a:off x="4916033" y="731341"/>
            <a:ext cx="1516271" cy="1516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stretch>
            <a:fillRect/>
          </a:stretch>
        </p:blipFill>
        <p:spPr>
          <a:xfrm>
            <a:off x="6981964" y="24967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a:stretch>
            <a:fillRect/>
          </a:stretch>
        </p:blipFill>
        <p:spPr>
          <a:xfrm rot="935926">
            <a:off x="9796573" y="390234"/>
            <a:ext cx="1756282" cy="1756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398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32464" y="3516562"/>
            <a:ext cx="11139854" cy="930447"/>
          </a:xfrm>
        </p:spPr>
        <p:txBody>
          <a:bodyPr>
            <a:normAutofit/>
          </a:bodyPr>
          <a:lstStyle/>
          <a:p>
            <a:r>
              <a:rPr lang="en-US" sz="5400" dirty="0" smtClean="0">
                <a:solidFill>
                  <a:schemeClr val="bg2">
                    <a:lumMod val="25000"/>
                  </a:schemeClr>
                </a:solidFill>
                <a:latin typeface="Eras Demi ITC" panose="020B0805030504020804" pitchFamily="34" charset="0"/>
                <a:cs typeface="Segoe UI" panose="020B0502040204020203" pitchFamily="34" charset="0"/>
              </a:rPr>
              <a:t>ICD Centers Using QR Codes</a:t>
            </a:r>
            <a:endParaRPr lang="en-US" sz="5400" dirty="0">
              <a:solidFill>
                <a:schemeClr val="bg2">
                  <a:lumMod val="25000"/>
                </a:schemeClr>
              </a:solidFill>
              <a:latin typeface="Eras Demi ITC" panose="020B08050305040208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endParaRPr lang="en-US" sz="2000" dirty="0">
              <a:solidFill>
                <a:srgbClr val="E7E6E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483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Eras Demi ITC" panose="020B0805030504020804" pitchFamily="34" charset="0"/>
              </a:rPr>
              <a:t>Other Examples</a:t>
            </a:r>
            <a:endParaRPr lang="en-US" sz="4400" dirty="0">
              <a:latin typeface="Eras Demi ITC" panose="020B0805030504020804" pitchFamily="34" charset="0"/>
            </a:endParaRPr>
          </a:p>
        </p:txBody>
      </p:sp>
      <p:sp>
        <p:nvSpPr>
          <p:cNvPr id="3" name="Content Placeholder 2"/>
          <p:cNvSpPr>
            <a:spLocks noGrp="1"/>
          </p:cNvSpPr>
          <p:nvPr>
            <p:ph idx="1"/>
          </p:nvPr>
        </p:nvSpPr>
        <p:spPr/>
        <p:txBody>
          <a:bodyPr numCol="2">
            <a:normAutofit/>
          </a:bodyPr>
          <a:lstStyle/>
          <a:p>
            <a:r>
              <a:rPr lang="en-US" b="1" dirty="0" smtClean="0"/>
              <a:t>Brochure </a:t>
            </a:r>
            <a:endParaRPr lang="en-US" b="1" dirty="0" smtClean="0">
              <a:latin typeface="+mj-lt"/>
            </a:endParaRPr>
          </a:p>
          <a:p>
            <a:r>
              <a:rPr lang="en-US" b="1" dirty="0" smtClean="0">
                <a:latin typeface="+mj-lt"/>
              </a:rPr>
              <a:t>WI-FI </a:t>
            </a:r>
            <a:endParaRPr lang="en-US" b="1" dirty="0" smtClean="0">
              <a:latin typeface="+mj-lt"/>
            </a:endParaRPr>
          </a:p>
          <a:p>
            <a:r>
              <a:rPr lang="en-US" b="1" dirty="0" smtClean="0">
                <a:latin typeface="+mj-lt"/>
              </a:rPr>
              <a:t>Video for class </a:t>
            </a:r>
          </a:p>
          <a:p>
            <a:r>
              <a:rPr lang="en-US" b="1" dirty="0" smtClean="0">
                <a:latin typeface="+mj-lt"/>
              </a:rPr>
              <a:t>Promotional Video for a class or center </a:t>
            </a:r>
          </a:p>
          <a:p>
            <a:r>
              <a:rPr lang="en-US" b="1" dirty="0" smtClean="0">
                <a:latin typeface="+mj-lt"/>
              </a:rPr>
              <a:t>Link to website </a:t>
            </a:r>
          </a:p>
          <a:p>
            <a:r>
              <a:rPr lang="en-US" b="1" dirty="0" smtClean="0">
                <a:latin typeface="+mj-lt"/>
              </a:rPr>
              <a:t>Information for events </a:t>
            </a:r>
          </a:p>
          <a:p>
            <a:r>
              <a:rPr lang="en-US" b="1" dirty="0" smtClean="0">
                <a:latin typeface="+mj-lt"/>
              </a:rPr>
              <a:t>Flyers for events, fundraisers, and classes</a:t>
            </a:r>
          </a:p>
          <a:p>
            <a:r>
              <a:rPr lang="en-US" b="1" dirty="0" smtClean="0">
                <a:latin typeface="+mj-lt"/>
              </a:rPr>
              <a:t>Social Media Accounts </a:t>
            </a:r>
          </a:p>
          <a:p>
            <a:endParaRPr lang="en-US" b="1" dirty="0" smtClean="0"/>
          </a:p>
          <a:p>
            <a:endParaRPr lang="en-US" dirty="0"/>
          </a:p>
        </p:txBody>
      </p:sp>
    </p:spTree>
    <p:extLst>
      <p:ext uri="{BB962C8B-B14F-4D97-AF65-F5344CB8AC3E}">
        <p14:creationId xmlns:p14="http://schemas.microsoft.com/office/powerpoint/2010/main" val="223576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Taking QR Codes to the Next Level</a:t>
            </a:r>
            <a:endParaRPr lang="en-US" dirty="0">
              <a:latin typeface="Eras Demi ITC" panose="020B0805030504020804" pitchFamily="34" charset="0"/>
            </a:endParaRPr>
          </a:p>
        </p:txBody>
      </p:sp>
      <p:sp>
        <p:nvSpPr>
          <p:cNvPr id="3" name="Content Placeholder 2"/>
          <p:cNvSpPr>
            <a:spLocks noGrp="1"/>
          </p:cNvSpPr>
          <p:nvPr>
            <p:ph idx="1"/>
          </p:nvPr>
        </p:nvSpPr>
        <p:spPr>
          <a:xfrm>
            <a:off x="1759882" y="3244240"/>
            <a:ext cx="10018713" cy="3799563"/>
          </a:xfrm>
        </p:spPr>
        <p:txBody>
          <a:bodyPr>
            <a:normAutofit fontScale="92500" lnSpcReduction="10000"/>
          </a:bodyPr>
          <a:lstStyle/>
          <a:p>
            <a:r>
              <a:rPr lang="en-US" b="1" dirty="0" err="1" smtClean="0"/>
              <a:t>Tino</a:t>
            </a:r>
            <a:r>
              <a:rPr lang="en-US" b="1" dirty="0" smtClean="0"/>
              <a:t> Application and Rules </a:t>
            </a:r>
          </a:p>
          <a:p>
            <a:r>
              <a:rPr lang="en-US" b="1" dirty="0" smtClean="0"/>
              <a:t>Surveys</a:t>
            </a:r>
          </a:p>
          <a:p>
            <a:r>
              <a:rPr lang="en-US" b="1" dirty="0" smtClean="0"/>
              <a:t> 3D Printing </a:t>
            </a:r>
            <a:endParaRPr lang="en-US" b="1" dirty="0" smtClean="0"/>
          </a:p>
          <a:p>
            <a:r>
              <a:rPr lang="en-US" b="1" dirty="0" smtClean="0"/>
              <a:t>Enrollment for Classes</a:t>
            </a:r>
          </a:p>
          <a:p>
            <a:r>
              <a:rPr lang="en-US" b="1" dirty="0" smtClean="0"/>
              <a:t>Added information for classes</a:t>
            </a:r>
          </a:p>
          <a:p>
            <a:r>
              <a:rPr lang="en-US" b="1" dirty="0" smtClean="0"/>
              <a:t>Success story at your specific center (pdf or video)</a:t>
            </a:r>
          </a:p>
          <a:p>
            <a:r>
              <a:rPr lang="en-US" b="1" dirty="0" smtClean="0"/>
              <a:t>Introducing the coordinator, LJC, or learning center </a:t>
            </a:r>
          </a:p>
          <a:p>
            <a:r>
              <a:rPr lang="en-US" b="1" dirty="0" smtClean="0"/>
              <a:t>Showcase a popular or new vendor</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3306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36966" y="2464375"/>
            <a:ext cx="11139854" cy="930447"/>
          </a:xfrm>
        </p:spPr>
        <p:txBody>
          <a:bodyPr>
            <a:noAutofit/>
          </a:bodyPr>
          <a:lstStyle/>
          <a:p>
            <a:r>
              <a:rPr lang="en-US" dirty="0" smtClean="0">
                <a:solidFill>
                  <a:schemeClr val="bg2">
                    <a:lumMod val="25000"/>
                  </a:schemeClr>
                </a:solidFill>
                <a:latin typeface="Eras Demi ITC" panose="020B0805030504020804" pitchFamily="34" charset="0"/>
                <a:cs typeface="Segoe UI" panose="020B0502040204020203" pitchFamily="34" charset="0"/>
              </a:rPr>
              <a:t>QR Code Generators</a:t>
            </a:r>
            <a:endParaRPr lang="en-US" dirty="0">
              <a:solidFill>
                <a:schemeClr val="bg2">
                  <a:lumMod val="25000"/>
                </a:schemeClr>
              </a:solidFill>
              <a:latin typeface="Eras Demi ITC" panose="020B08050305040208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endParaRPr lang="en-US" sz="2000" dirty="0">
              <a:solidFill>
                <a:srgbClr val="E7E6E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2968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Eras Demi ITC" panose="020B0805030504020804" pitchFamily="34" charset="0"/>
              </a:rPr>
              <a:t>How Many Exist?</a:t>
            </a:r>
            <a:endParaRPr lang="en-US" sz="5400" dirty="0">
              <a:latin typeface="Eras Demi ITC" panose="020B0805030504020804" pitchFamily="34" charset="0"/>
            </a:endParaRPr>
          </a:p>
        </p:txBody>
      </p:sp>
      <p:sp>
        <p:nvSpPr>
          <p:cNvPr id="3" name="Content Placeholder 2"/>
          <p:cNvSpPr>
            <a:spLocks noGrp="1"/>
          </p:cNvSpPr>
          <p:nvPr>
            <p:ph idx="1"/>
          </p:nvPr>
        </p:nvSpPr>
        <p:spPr/>
        <p:txBody>
          <a:bodyPr>
            <a:normAutofit/>
          </a:bodyPr>
          <a:lstStyle/>
          <a:p>
            <a:r>
              <a:rPr lang="en-US" sz="4400" b="1" dirty="0"/>
              <a:t>60,400,000 </a:t>
            </a:r>
            <a:r>
              <a:rPr lang="en-US" sz="4400" b="1" dirty="0" smtClean="0"/>
              <a:t>results </a:t>
            </a:r>
          </a:p>
          <a:p>
            <a:r>
              <a:rPr lang="en-US" sz="2800" b="1" dirty="0" smtClean="0"/>
              <a:t>Make sure to open codes that come from a trusted source</a:t>
            </a:r>
          </a:p>
          <a:p>
            <a:r>
              <a:rPr lang="en-US" sz="2800" b="1" dirty="0" smtClean="0"/>
              <a:t>Create codes on a safe generator to protect you and the participants</a:t>
            </a:r>
            <a:endParaRPr lang="en-US" sz="2800" b="1" dirty="0"/>
          </a:p>
        </p:txBody>
      </p:sp>
    </p:spTree>
    <p:extLst>
      <p:ext uri="{BB962C8B-B14F-4D97-AF65-F5344CB8AC3E}">
        <p14:creationId xmlns:p14="http://schemas.microsoft.com/office/powerpoint/2010/main" val="318410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Eras Demi ITC" panose="020B0805030504020804" pitchFamily="34" charset="0"/>
              </a:rPr>
              <a:t>How Easy Is It?</a:t>
            </a:r>
            <a:endParaRPr lang="en-US" sz="5400" dirty="0">
              <a:latin typeface="Eras Demi ITC" panose="020B0805030504020804" pitchFamily="34" charset="0"/>
            </a:endParaRPr>
          </a:p>
        </p:txBody>
      </p:sp>
      <p:sp>
        <p:nvSpPr>
          <p:cNvPr id="3" name="Content Placeholder 2"/>
          <p:cNvSpPr>
            <a:spLocks noGrp="1"/>
          </p:cNvSpPr>
          <p:nvPr>
            <p:ph idx="1"/>
          </p:nvPr>
        </p:nvSpPr>
        <p:spPr/>
        <p:txBody>
          <a:bodyPr/>
          <a:lstStyle/>
          <a:p>
            <a:r>
              <a:rPr lang="en-US" b="1" dirty="0" smtClean="0"/>
              <a:t>Instagram will create one for you </a:t>
            </a:r>
          </a:p>
          <a:p>
            <a:r>
              <a:rPr lang="en-US" b="1" dirty="0" smtClean="0"/>
              <a:t>Most generators are easy to use even without a subscription</a:t>
            </a:r>
          </a:p>
          <a:p>
            <a:r>
              <a:rPr lang="en-US" b="1" dirty="0" smtClean="0"/>
              <a:t>Most QR Readers are already embedded into your mobile device</a:t>
            </a:r>
          </a:p>
          <a:p>
            <a:r>
              <a:rPr lang="en-US" b="1" dirty="0" smtClean="0"/>
              <a:t>As long as the uploaded URL is active the QR code will never expire </a:t>
            </a:r>
          </a:p>
          <a:p>
            <a:endParaRPr lang="en-US" dirty="0" smtClean="0"/>
          </a:p>
          <a:p>
            <a:endParaRPr lang="en-US" dirty="0" smtClean="0"/>
          </a:p>
          <a:p>
            <a:endParaRPr lang="en-US" dirty="0"/>
          </a:p>
        </p:txBody>
      </p:sp>
    </p:spTree>
    <p:extLst>
      <p:ext uri="{BB962C8B-B14F-4D97-AF65-F5344CB8AC3E}">
        <p14:creationId xmlns:p14="http://schemas.microsoft.com/office/powerpoint/2010/main" val="1099126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175657"/>
          </a:xfrm>
        </p:spPr>
        <p:txBody>
          <a:bodyPr/>
          <a:lstStyle/>
          <a:p>
            <a:r>
              <a:rPr lang="en-US" dirty="0" smtClean="0">
                <a:latin typeface="Eras Demi ITC" panose="020B0805030504020804" pitchFamily="34" charset="0"/>
              </a:rPr>
              <a:t>Which QR Code Generators Are Best?</a:t>
            </a:r>
            <a:endParaRPr lang="en-US" dirty="0">
              <a:latin typeface="Eras Demi ITC" panose="020B0805030504020804" pitchFamily="34" charset="0"/>
            </a:endParaRPr>
          </a:p>
        </p:txBody>
      </p:sp>
      <p:sp>
        <p:nvSpPr>
          <p:cNvPr id="3" name="Content Placeholder 2"/>
          <p:cNvSpPr>
            <a:spLocks noGrp="1"/>
          </p:cNvSpPr>
          <p:nvPr>
            <p:ph idx="1"/>
          </p:nvPr>
        </p:nvSpPr>
        <p:spPr>
          <a:xfrm>
            <a:off x="1484310" y="1018903"/>
            <a:ext cx="10018713" cy="5564777"/>
          </a:xfrm>
        </p:spPr>
        <p:txBody>
          <a:bodyPr>
            <a:normAutofit/>
          </a:bodyPr>
          <a:lstStyle/>
          <a:p>
            <a:endParaRPr lang="en-US" dirty="0" smtClean="0">
              <a:hlinkClick r:id="rId2"/>
            </a:endParaRPr>
          </a:p>
          <a:p>
            <a:r>
              <a:rPr lang="en-US" dirty="0" smtClean="0">
                <a:hlinkClick r:id="rId2"/>
              </a:rPr>
              <a:t>QRCode Monkey</a:t>
            </a:r>
            <a:r>
              <a:rPr lang="en-US" dirty="0" smtClean="0"/>
              <a:t> (Free) </a:t>
            </a:r>
          </a:p>
          <a:p>
            <a:endParaRPr lang="en-US" dirty="0"/>
          </a:p>
          <a:p>
            <a:r>
              <a:rPr lang="en-US" dirty="0" smtClean="0">
                <a:hlinkClick r:id="rId3"/>
              </a:rPr>
              <a:t>QR Code Generator-Free</a:t>
            </a:r>
            <a:r>
              <a:rPr lang="en-US" dirty="0" smtClean="0"/>
              <a:t> (Free)</a:t>
            </a:r>
          </a:p>
          <a:p>
            <a:endParaRPr lang="en-US" dirty="0" smtClean="0"/>
          </a:p>
          <a:p>
            <a:r>
              <a:rPr lang="en-US" dirty="0" err="1" smtClean="0">
                <a:hlinkClick r:id="rId4"/>
              </a:rPr>
              <a:t>VistaPrint</a:t>
            </a:r>
            <a:r>
              <a:rPr lang="en-US" dirty="0" smtClean="0"/>
              <a:t> (Free)</a:t>
            </a:r>
          </a:p>
          <a:p>
            <a:endParaRPr lang="en-US" dirty="0"/>
          </a:p>
          <a:p>
            <a:r>
              <a:rPr lang="en-US" dirty="0" err="1" smtClean="0">
                <a:hlinkClick r:id="rId5"/>
              </a:rPr>
              <a:t>Scanova</a:t>
            </a:r>
            <a:r>
              <a:rPr lang="en-US" dirty="0" smtClean="0"/>
              <a:t> (Free Trial)</a:t>
            </a:r>
          </a:p>
          <a:p>
            <a:endParaRPr lang="en-US" dirty="0"/>
          </a:p>
          <a:p>
            <a:r>
              <a:rPr lang="en-US" dirty="0"/>
              <a:t> </a:t>
            </a:r>
            <a:r>
              <a:rPr lang="en-US" dirty="0" err="1" smtClean="0">
                <a:hlinkClick r:id="rId6"/>
              </a:rPr>
              <a:t>Beaconstac</a:t>
            </a:r>
            <a:r>
              <a:rPr lang="en-US" dirty="0" smtClean="0"/>
              <a:t> (Free Trial) </a:t>
            </a:r>
          </a:p>
          <a:p>
            <a:endParaRPr lang="en-US" dirty="0"/>
          </a:p>
          <a:p>
            <a:endParaRPr lang="en-US" dirty="0"/>
          </a:p>
        </p:txBody>
      </p:sp>
    </p:spTree>
    <p:extLst>
      <p:ext uri="{BB962C8B-B14F-4D97-AF65-F5344CB8AC3E}">
        <p14:creationId xmlns:p14="http://schemas.microsoft.com/office/powerpoint/2010/main" val="3716544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Let’s Put It To The Test! </a:t>
            </a:r>
            <a:endParaRPr lang="en-US" dirty="0">
              <a:latin typeface="Eras Demi ITC" panose="020B0805030504020804" pitchFamily="34" charset="0"/>
            </a:endParaRPr>
          </a:p>
        </p:txBody>
      </p:sp>
      <p:sp>
        <p:nvSpPr>
          <p:cNvPr id="3" name="Content Placeholder 2"/>
          <p:cNvSpPr>
            <a:spLocks noGrp="1"/>
          </p:cNvSpPr>
          <p:nvPr>
            <p:ph idx="1"/>
          </p:nvPr>
        </p:nvSpPr>
        <p:spPr/>
        <p:txBody>
          <a:bodyPr>
            <a:normAutofit/>
          </a:bodyPr>
          <a:lstStyle/>
          <a:p>
            <a:r>
              <a:rPr lang="en-US" sz="4800" dirty="0" smtClean="0">
                <a:hlinkClick r:id="rId2"/>
              </a:rPr>
              <a:t>QR Code Monkey</a:t>
            </a:r>
            <a:endParaRPr lang="en-US" sz="4800" dirty="0"/>
          </a:p>
        </p:txBody>
      </p:sp>
    </p:spTree>
    <p:extLst>
      <p:ext uri="{BB962C8B-B14F-4D97-AF65-F5344CB8AC3E}">
        <p14:creationId xmlns:p14="http://schemas.microsoft.com/office/powerpoint/2010/main" val="152603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2257214" y="2694018"/>
            <a:ext cx="5406902" cy="1469965"/>
          </a:xfrm>
        </p:spPr>
        <p:txBody>
          <a:bodyPr anchor="ctr">
            <a:normAutofit/>
          </a:bodyPr>
          <a:lstStyle/>
          <a:p>
            <a:endParaRPr lang="en-US" dirty="0">
              <a:latin typeface="Franklin Gothic Book" panose="020B0503020102020204" pitchFamily="34" charset="0"/>
              <a:cs typeface="Segoe UI" panose="020B0502040204020203"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7214" y="132489"/>
            <a:ext cx="5085896" cy="6593021"/>
          </a:xfrm>
        </p:spPr>
      </p:pic>
      <p:sp>
        <p:nvSpPr>
          <p:cNvPr id="7" name="TextBox 6"/>
          <p:cNvSpPr txBox="1"/>
          <p:nvPr/>
        </p:nvSpPr>
        <p:spPr>
          <a:xfrm>
            <a:off x="7929153" y="613954"/>
            <a:ext cx="4127863" cy="2862322"/>
          </a:xfrm>
          <a:prstGeom prst="rect">
            <a:avLst/>
          </a:prstGeom>
          <a:noFill/>
        </p:spPr>
        <p:txBody>
          <a:bodyPr wrap="square" rtlCol="0">
            <a:spAutoFit/>
          </a:bodyPr>
          <a:lstStyle/>
          <a:p>
            <a:pPr algn="ctr"/>
            <a:r>
              <a:rPr lang="en-US" sz="6000" b="1" dirty="0" smtClean="0">
                <a:solidFill>
                  <a:schemeClr val="accent1">
                    <a:lumMod val="75000"/>
                  </a:schemeClr>
                </a:solidFill>
              </a:rPr>
              <a:t>What Does “QR Code” </a:t>
            </a:r>
            <a:r>
              <a:rPr lang="en-US" sz="6000" b="1" dirty="0">
                <a:solidFill>
                  <a:schemeClr val="accent1">
                    <a:lumMod val="75000"/>
                  </a:schemeClr>
                </a:solidFill>
              </a:rPr>
              <a:t>S</a:t>
            </a:r>
            <a:r>
              <a:rPr lang="en-US" sz="6000" b="1" dirty="0" smtClean="0">
                <a:solidFill>
                  <a:schemeClr val="accent1">
                    <a:lumMod val="75000"/>
                  </a:schemeClr>
                </a:solidFill>
              </a:rPr>
              <a:t>tand for? </a:t>
            </a:r>
            <a:endParaRPr lang="en-US" sz="6000" b="1" dirty="0">
              <a:solidFill>
                <a:schemeClr val="accent1">
                  <a:lumMod val="75000"/>
                </a:schemeClr>
              </a:solidFill>
            </a:endParaRPr>
          </a:p>
        </p:txBody>
      </p:sp>
    </p:spTree>
    <p:extLst>
      <p:ext uri="{BB962C8B-B14F-4D97-AF65-F5344CB8AC3E}">
        <p14:creationId xmlns:p14="http://schemas.microsoft.com/office/powerpoint/2010/main" val="39707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1935480" y="221675"/>
            <a:ext cx="9089571" cy="1469965"/>
          </a:xfrm>
        </p:spPr>
        <p:txBody>
          <a:bodyPr anchor="ctr">
            <a:normAutofit/>
          </a:bodyPr>
          <a:lstStyle/>
          <a:p>
            <a:r>
              <a:rPr lang="en-US" dirty="0" smtClean="0">
                <a:latin typeface="Eras Demi ITC" panose="020B0805030504020804" pitchFamily="34" charset="0"/>
                <a:cs typeface="Segoe UI" panose="020B0502040204020203" pitchFamily="34" charset="0"/>
              </a:rPr>
              <a:t>Why Host </a:t>
            </a:r>
            <a:r>
              <a:rPr lang="en-US" dirty="0" smtClean="0">
                <a:latin typeface="Eras Demi ITC" panose="020B0805030504020804" pitchFamily="34" charset="0"/>
                <a:cs typeface="Segoe UI" panose="020B0502040204020203" pitchFamily="34" charset="0"/>
              </a:rPr>
              <a:t>This Session?  </a:t>
            </a:r>
            <a:endParaRPr lang="en-US" dirty="0">
              <a:latin typeface="Eras Demi ITC" panose="020B0805030504020804"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2407138" y="1490597"/>
            <a:ext cx="8905296" cy="4960307"/>
          </a:xfrm>
        </p:spPr>
        <p:txBody>
          <a:bodyPr vert="horz" lIns="91440" tIns="45720" rIns="91440" bIns="45720" rtlCol="0" anchor="t">
            <a:normAutofit/>
          </a:bodyPr>
          <a:lstStyle/>
          <a:p>
            <a:r>
              <a:rPr lang="en-US" b="1" dirty="0">
                <a:latin typeface="+mj-lt"/>
              </a:rPr>
              <a:t>Group </a:t>
            </a:r>
            <a:r>
              <a:rPr lang="en-US" b="1" dirty="0" smtClean="0">
                <a:latin typeface="+mj-lt"/>
              </a:rPr>
              <a:t>of coordinators requested the topic</a:t>
            </a:r>
          </a:p>
          <a:p>
            <a:endParaRPr lang="en-US" b="1" dirty="0">
              <a:latin typeface="+mj-lt"/>
            </a:endParaRPr>
          </a:p>
          <a:p>
            <a:r>
              <a:rPr lang="en-US" b="1" dirty="0">
                <a:latin typeface="+mj-lt"/>
              </a:rPr>
              <a:t>Some ICD Sites are using QR Codes in a variety of ways with </a:t>
            </a:r>
            <a:r>
              <a:rPr lang="en-US" b="1" dirty="0" smtClean="0">
                <a:latin typeface="+mj-lt"/>
              </a:rPr>
              <a:t>benefits</a:t>
            </a:r>
          </a:p>
          <a:p>
            <a:endParaRPr lang="en-US" b="1" dirty="0">
              <a:latin typeface="+mj-lt"/>
            </a:endParaRPr>
          </a:p>
          <a:p>
            <a:r>
              <a:rPr lang="en-US" b="1" dirty="0" smtClean="0">
                <a:latin typeface="+mj-lt"/>
              </a:rPr>
              <a:t>We want </a:t>
            </a:r>
            <a:r>
              <a:rPr lang="en-US" b="1" dirty="0">
                <a:latin typeface="+mj-lt"/>
              </a:rPr>
              <a:t>to provide some general information and show how easy it is to create </a:t>
            </a:r>
            <a:r>
              <a:rPr lang="en-US" b="1" dirty="0" smtClean="0">
                <a:latin typeface="+mj-lt"/>
              </a:rPr>
              <a:t>a </a:t>
            </a:r>
            <a:r>
              <a:rPr lang="en-US" b="1" dirty="0">
                <a:latin typeface="+mj-lt"/>
              </a:rPr>
              <a:t>QR </a:t>
            </a:r>
            <a:r>
              <a:rPr lang="en-US" b="1" dirty="0" smtClean="0">
                <a:latin typeface="+mj-lt"/>
              </a:rPr>
              <a:t>Code</a:t>
            </a:r>
          </a:p>
          <a:p>
            <a:endParaRPr lang="en-US" b="1" dirty="0">
              <a:latin typeface="+mj-lt"/>
            </a:endParaRPr>
          </a:p>
          <a:p>
            <a:r>
              <a:rPr lang="en-US" b="1" dirty="0" smtClean="0">
                <a:latin typeface="+mj-lt"/>
              </a:rPr>
              <a:t>It’s a tool that isn’t going away any time soon</a:t>
            </a:r>
            <a:endParaRPr lang="en-US" b="1" dirty="0">
              <a:latin typeface="+mj-lt"/>
            </a:endParaRPr>
          </a:p>
          <a:p>
            <a:endParaRPr lang="en-US" b="1" dirty="0">
              <a:latin typeface="+mj-lt"/>
              <a:cs typeface="Segoe UI" panose="020B0502040204020203" pitchFamily="34" charset="0"/>
            </a:endParaRPr>
          </a:p>
        </p:txBody>
      </p:sp>
    </p:spTree>
    <p:extLst>
      <p:ext uri="{BB962C8B-B14F-4D97-AF65-F5344CB8AC3E}">
        <p14:creationId xmlns:p14="http://schemas.microsoft.com/office/powerpoint/2010/main" val="351489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2675224" y="185950"/>
            <a:ext cx="7670557" cy="1469965"/>
          </a:xfrm>
        </p:spPr>
        <p:txBody>
          <a:bodyPr anchor="ctr">
            <a:normAutofit/>
          </a:bodyPr>
          <a:lstStyle/>
          <a:p>
            <a:r>
              <a:rPr lang="en-US" dirty="0" smtClean="0">
                <a:latin typeface="Eras Demi ITC" panose="020B0805030504020804" pitchFamily="34" charset="0"/>
                <a:cs typeface="Segoe UI" panose="020B0502040204020203" pitchFamily="34" charset="0"/>
              </a:rPr>
              <a:t>Getting To Know The QR Code</a:t>
            </a:r>
            <a:endParaRPr lang="en-US" dirty="0">
              <a:latin typeface="Eras Demi ITC" panose="020B08050305040208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2257214" y="1327758"/>
            <a:ext cx="9116419" cy="4860099"/>
          </a:xfrm>
        </p:spPr>
        <p:txBody>
          <a:bodyPr vert="horz" lIns="91440" tIns="45720" rIns="91440" bIns="45720" rtlCol="0" anchor="t">
            <a:normAutofit/>
          </a:bodyPr>
          <a:lstStyle/>
          <a:p>
            <a:pPr>
              <a:lnSpc>
                <a:spcPct val="150000"/>
              </a:lnSpc>
            </a:pPr>
            <a:r>
              <a:rPr lang="en-US" b="1" dirty="0"/>
              <a:t>Matrix barcode or two-dimensional </a:t>
            </a:r>
            <a:r>
              <a:rPr lang="en-US" b="1" dirty="0" smtClean="0"/>
              <a:t>barcode</a:t>
            </a:r>
            <a:endParaRPr lang="en-US" b="1" dirty="0"/>
          </a:p>
          <a:p>
            <a:pPr>
              <a:lnSpc>
                <a:spcPct val="150000"/>
              </a:lnSpc>
            </a:pPr>
            <a:r>
              <a:rPr lang="en-US" b="1" dirty="0"/>
              <a:t>Invented in 1994 by Masahiro Hara , Japanese company Denso Wave – automotive </a:t>
            </a:r>
            <a:r>
              <a:rPr lang="en-US" b="1" dirty="0" smtClean="0"/>
              <a:t>parts</a:t>
            </a:r>
            <a:endParaRPr lang="en-US" b="1" dirty="0"/>
          </a:p>
          <a:p>
            <a:pPr>
              <a:lnSpc>
                <a:spcPct val="150000"/>
              </a:lnSpc>
            </a:pPr>
            <a:r>
              <a:rPr lang="en-US" b="1" dirty="0" smtClean="0"/>
              <a:t>Design </a:t>
            </a:r>
            <a:r>
              <a:rPr lang="en-US" b="1" dirty="0"/>
              <a:t>influenced by black and white pieces of Go </a:t>
            </a:r>
            <a:r>
              <a:rPr lang="en-US" b="1" dirty="0" smtClean="0"/>
              <a:t>Board Game</a:t>
            </a:r>
            <a:endParaRPr lang="en-US" b="1" dirty="0"/>
          </a:p>
          <a:p>
            <a:pPr>
              <a:lnSpc>
                <a:spcPct val="150000"/>
              </a:lnSpc>
            </a:pPr>
            <a:r>
              <a:rPr lang="en-US" b="1" dirty="0"/>
              <a:t>Faster readability and greater storage capacity compared to the standard </a:t>
            </a:r>
            <a:r>
              <a:rPr lang="en-US" b="1" dirty="0" smtClean="0"/>
              <a:t>UPC </a:t>
            </a:r>
            <a:r>
              <a:rPr lang="en-US" b="1" dirty="0"/>
              <a:t>Code (Denso Wave was using multiple UPC Codes on box </a:t>
            </a:r>
            <a:r>
              <a:rPr lang="en-US" b="1" dirty="0" smtClean="0"/>
              <a:t>parts)</a:t>
            </a:r>
            <a:endParaRPr lang="en-US" sz="2000" b="1" dirty="0"/>
          </a:p>
        </p:txBody>
      </p:sp>
    </p:spTree>
    <p:extLst>
      <p:ext uri="{BB962C8B-B14F-4D97-AF65-F5344CB8AC3E}">
        <p14:creationId xmlns:p14="http://schemas.microsoft.com/office/powerpoint/2010/main" val="2880909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80851"/>
            <a:ext cx="10018713" cy="947057"/>
          </a:xfrm>
        </p:spPr>
        <p:txBody>
          <a:bodyPr/>
          <a:lstStyle/>
          <a:p>
            <a:r>
              <a:rPr lang="en-US" dirty="0" smtClean="0">
                <a:latin typeface="Eras Demi ITC" panose="020B0805030504020804" pitchFamily="34" charset="0"/>
              </a:rPr>
              <a:t>How It </a:t>
            </a:r>
            <a:r>
              <a:rPr lang="en-US" dirty="0">
                <a:latin typeface="Eras Demi ITC" panose="020B0805030504020804" pitchFamily="34" charset="0"/>
              </a:rPr>
              <a:t>H</a:t>
            </a:r>
            <a:r>
              <a:rPr lang="en-US" dirty="0" smtClean="0">
                <a:latin typeface="Eras Demi ITC" panose="020B0805030504020804" pitchFamily="34" charset="0"/>
              </a:rPr>
              <a:t>as Evolved Today</a:t>
            </a:r>
            <a:endParaRPr lang="en-US" dirty="0">
              <a:latin typeface="Eras Demi ITC" panose="020B0805030504020804" pitchFamily="34" charset="0"/>
            </a:endParaRPr>
          </a:p>
        </p:txBody>
      </p:sp>
      <p:sp>
        <p:nvSpPr>
          <p:cNvPr id="3" name="Content Placeholder 2"/>
          <p:cNvSpPr>
            <a:spLocks noGrp="1"/>
          </p:cNvSpPr>
          <p:nvPr>
            <p:ph idx="1"/>
          </p:nvPr>
        </p:nvSpPr>
        <p:spPr>
          <a:xfrm>
            <a:off x="1484310" y="1645921"/>
            <a:ext cx="10018713" cy="4145280"/>
          </a:xfrm>
        </p:spPr>
        <p:txBody>
          <a:bodyPr>
            <a:normAutofit/>
          </a:bodyPr>
          <a:lstStyle/>
          <a:p>
            <a:r>
              <a:rPr lang="en-US" b="1" dirty="0">
                <a:latin typeface="+mj-lt"/>
              </a:rPr>
              <a:t>Used in commercial tracking applications and </a:t>
            </a:r>
            <a:r>
              <a:rPr lang="en-US" b="1" dirty="0" smtClean="0">
                <a:latin typeface="+mj-lt"/>
              </a:rPr>
              <a:t>convenience-oriented applications </a:t>
            </a:r>
            <a:r>
              <a:rPr lang="en-US" b="1" dirty="0">
                <a:latin typeface="+mj-lt"/>
              </a:rPr>
              <a:t>aimed at mobile-phone users (mobile tagging)</a:t>
            </a:r>
          </a:p>
          <a:p>
            <a:r>
              <a:rPr lang="en-US" b="1" dirty="0" smtClean="0">
                <a:latin typeface="+mj-lt"/>
              </a:rPr>
              <a:t>Cell </a:t>
            </a:r>
            <a:r>
              <a:rPr lang="en-US" b="1" dirty="0">
                <a:latin typeface="+mj-lt"/>
              </a:rPr>
              <a:t>phone used as QR Code Scanner</a:t>
            </a:r>
          </a:p>
          <a:p>
            <a:r>
              <a:rPr lang="en-US" b="1" dirty="0" smtClean="0">
                <a:latin typeface="+mj-lt"/>
              </a:rPr>
              <a:t>Display </a:t>
            </a:r>
            <a:r>
              <a:rPr lang="en-US" b="1" dirty="0">
                <a:latin typeface="+mj-lt"/>
              </a:rPr>
              <a:t>text to a user</a:t>
            </a:r>
          </a:p>
          <a:p>
            <a:r>
              <a:rPr lang="en-US" b="1" dirty="0" smtClean="0">
                <a:latin typeface="+mj-lt"/>
              </a:rPr>
              <a:t>Open </a:t>
            </a:r>
            <a:r>
              <a:rPr lang="en-US" b="1" dirty="0">
                <a:latin typeface="+mj-lt"/>
              </a:rPr>
              <a:t>webpage without typing in a long URL</a:t>
            </a:r>
          </a:p>
          <a:p>
            <a:r>
              <a:rPr lang="en-US" b="1" dirty="0" smtClean="0">
                <a:latin typeface="+mj-lt"/>
              </a:rPr>
              <a:t>Connect </a:t>
            </a:r>
            <a:r>
              <a:rPr lang="en-US" b="1" dirty="0">
                <a:latin typeface="+mj-lt"/>
              </a:rPr>
              <a:t>to wireless network</a:t>
            </a:r>
          </a:p>
          <a:p>
            <a:r>
              <a:rPr lang="en-US" b="1" dirty="0" smtClean="0">
                <a:latin typeface="+mj-lt"/>
              </a:rPr>
              <a:t>Compose </a:t>
            </a:r>
            <a:r>
              <a:rPr lang="en-US" b="1" dirty="0">
                <a:latin typeface="+mj-lt"/>
              </a:rPr>
              <a:t>email</a:t>
            </a:r>
          </a:p>
          <a:p>
            <a:r>
              <a:rPr lang="en-US" b="1" dirty="0" smtClean="0">
                <a:latin typeface="+mj-lt"/>
              </a:rPr>
              <a:t>Text </a:t>
            </a:r>
            <a:r>
              <a:rPr lang="en-US" b="1" dirty="0">
                <a:latin typeface="+mj-lt"/>
              </a:rPr>
              <a:t>message </a:t>
            </a:r>
          </a:p>
          <a:p>
            <a:endParaRPr lang="en-US" dirty="0"/>
          </a:p>
        </p:txBody>
      </p:sp>
      <p:pic>
        <p:nvPicPr>
          <p:cNvPr id="5" name="Picture 4"/>
          <p:cNvPicPr>
            <a:picLocks noChangeAspect="1"/>
          </p:cNvPicPr>
          <p:nvPr/>
        </p:nvPicPr>
        <p:blipFill>
          <a:blip r:embed="rId2"/>
          <a:stretch>
            <a:fillRect/>
          </a:stretch>
        </p:blipFill>
        <p:spPr>
          <a:xfrm>
            <a:off x="7949135" y="3206661"/>
            <a:ext cx="3208501" cy="3229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0806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74929"/>
            <a:ext cx="10018713" cy="1368468"/>
          </a:xfrm>
        </p:spPr>
        <p:txBody>
          <a:bodyPr/>
          <a:lstStyle/>
          <a:p>
            <a:r>
              <a:rPr lang="en-US" dirty="0" smtClean="0">
                <a:latin typeface="Eras Demi ITC" panose="020B0805030504020804" pitchFamily="34" charset="0"/>
              </a:rPr>
              <a:t>History With ICD</a:t>
            </a:r>
            <a:endParaRPr lang="en-US" dirty="0">
              <a:latin typeface="Eras Demi ITC" panose="020B0805030504020804" pitchFamily="34" charset="0"/>
            </a:endParaRPr>
          </a:p>
        </p:txBody>
      </p:sp>
      <p:sp>
        <p:nvSpPr>
          <p:cNvPr id="3" name="Content Placeholder 2"/>
          <p:cNvSpPr>
            <a:spLocks noGrp="1"/>
          </p:cNvSpPr>
          <p:nvPr>
            <p:ph idx="1"/>
          </p:nvPr>
        </p:nvSpPr>
        <p:spPr>
          <a:xfrm>
            <a:off x="1484310" y="789141"/>
            <a:ext cx="6647907" cy="5002060"/>
          </a:xfrm>
        </p:spPr>
        <p:txBody>
          <a:bodyPr/>
          <a:lstStyle/>
          <a:p>
            <a:pPr lvl="1">
              <a:lnSpc>
                <a:spcPct val="200000"/>
              </a:lnSpc>
            </a:pPr>
            <a:r>
              <a:rPr lang="en-US" b="1" dirty="0"/>
              <a:t>ICD National Office used QR Codes back in 2010</a:t>
            </a:r>
          </a:p>
          <a:p>
            <a:pPr lvl="1">
              <a:lnSpc>
                <a:spcPct val="200000"/>
              </a:lnSpc>
            </a:pPr>
            <a:r>
              <a:rPr lang="en-US" b="1" dirty="0"/>
              <a:t>Had to have a QR Reader app on your phone</a:t>
            </a:r>
          </a:p>
          <a:p>
            <a:pPr lvl="1">
              <a:lnSpc>
                <a:spcPct val="200000"/>
              </a:lnSpc>
            </a:pPr>
            <a:r>
              <a:rPr lang="en-US" b="1" dirty="0"/>
              <a:t>In 2017 Apple Phone camera became a reader</a:t>
            </a:r>
          </a:p>
          <a:p>
            <a:pPr lvl="1">
              <a:lnSpc>
                <a:spcPct val="200000"/>
              </a:lnSpc>
            </a:pPr>
            <a:r>
              <a:rPr lang="en-US" b="1" dirty="0"/>
              <a:t>Today used in ICD marketing materials (show our postcard etc.)</a:t>
            </a:r>
          </a:p>
        </p:txBody>
      </p:sp>
      <p:pic>
        <p:nvPicPr>
          <p:cNvPr id="4" name="Picture 3"/>
          <p:cNvPicPr>
            <a:picLocks noChangeAspect="1"/>
          </p:cNvPicPr>
          <p:nvPr/>
        </p:nvPicPr>
        <p:blipFill>
          <a:blip r:embed="rId2"/>
          <a:stretch>
            <a:fillRect/>
          </a:stretch>
        </p:blipFill>
        <p:spPr>
          <a:xfrm>
            <a:off x="8132217" y="1756340"/>
            <a:ext cx="3370805" cy="224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705589" y="4577349"/>
            <a:ext cx="2916738" cy="1912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762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Where Do We See QR Codes Today?</a:t>
            </a:r>
            <a:endParaRPr lang="en-US" dirty="0">
              <a:latin typeface="Eras Demi ITC" panose="020B0805030504020804" pitchFamily="34" charset="0"/>
            </a:endParaRPr>
          </a:p>
        </p:txBody>
      </p:sp>
      <p:sp>
        <p:nvSpPr>
          <p:cNvPr id="3" name="Content Placeholder 2"/>
          <p:cNvSpPr>
            <a:spLocks noGrp="1"/>
          </p:cNvSpPr>
          <p:nvPr>
            <p:ph idx="1"/>
          </p:nvPr>
        </p:nvSpPr>
        <p:spPr>
          <a:xfrm>
            <a:off x="1484310" y="1985555"/>
            <a:ext cx="10018713" cy="3805646"/>
          </a:xfrm>
        </p:spPr>
        <p:txBody>
          <a:bodyPr>
            <a:normAutofit fontScale="92500" lnSpcReduction="20000"/>
          </a:bodyPr>
          <a:lstStyle/>
          <a:p>
            <a:pPr marL="0" indent="0">
              <a:buNone/>
            </a:pPr>
            <a:endParaRPr lang="en-US" dirty="0"/>
          </a:p>
          <a:p>
            <a:r>
              <a:rPr lang="en-US" dirty="0"/>
              <a:t>	Currency</a:t>
            </a:r>
          </a:p>
          <a:p>
            <a:r>
              <a:rPr lang="en-US" dirty="0"/>
              <a:t>	</a:t>
            </a:r>
            <a:r>
              <a:rPr lang="en-US" dirty="0" smtClean="0"/>
              <a:t>School Enrollment </a:t>
            </a:r>
            <a:endParaRPr lang="en-US" dirty="0"/>
          </a:p>
          <a:p>
            <a:r>
              <a:rPr lang="en-US" dirty="0"/>
              <a:t>	QR Code Payment</a:t>
            </a:r>
          </a:p>
          <a:p>
            <a:r>
              <a:rPr lang="en-US" dirty="0"/>
              <a:t>	Website Login</a:t>
            </a:r>
          </a:p>
          <a:p>
            <a:r>
              <a:rPr lang="en-US" dirty="0"/>
              <a:t>	Mobile Tickets</a:t>
            </a:r>
          </a:p>
          <a:p>
            <a:r>
              <a:rPr lang="en-US" dirty="0"/>
              <a:t>	Electronic Authorization</a:t>
            </a:r>
          </a:p>
          <a:p>
            <a:r>
              <a:rPr lang="en-US" dirty="0"/>
              <a:t>	Restaurant Ordering – no need to print </a:t>
            </a:r>
            <a:r>
              <a:rPr lang="en-US" dirty="0" smtClean="0"/>
              <a:t>menus</a:t>
            </a:r>
          </a:p>
          <a:p>
            <a:r>
              <a:rPr lang="en-US" dirty="0" smtClean="0"/>
              <a:t>   Animal Tags</a:t>
            </a:r>
            <a:endParaRPr lang="en-US" dirty="0"/>
          </a:p>
          <a:p>
            <a:pPr marL="0" indent="0">
              <a:buNone/>
            </a:pPr>
            <a:endParaRPr lang="en-US" dirty="0"/>
          </a:p>
        </p:txBody>
      </p:sp>
      <p:pic>
        <p:nvPicPr>
          <p:cNvPr id="1028" name="Picture 4" descr="QR Codes' Growing Popularity Extends to Crypto Payment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90125" y="2245165"/>
            <a:ext cx="2600271" cy="1492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QR Code Dog Tags - QR Code Pet Tags | QA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996" y="4654267"/>
            <a:ext cx="4164948" cy="1808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573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47382"/>
            <a:ext cx="10018713" cy="1752599"/>
          </a:xfrm>
        </p:spPr>
        <p:txBody>
          <a:bodyPr>
            <a:normAutofit/>
          </a:bodyPr>
          <a:lstStyle/>
          <a:p>
            <a:r>
              <a:rPr lang="en-US" sz="4400" dirty="0" smtClean="0">
                <a:latin typeface="Eras Demi ITC" panose="020B0805030504020804" pitchFamily="34" charset="0"/>
              </a:rPr>
              <a:t>The Craziest Places</a:t>
            </a:r>
            <a:endParaRPr lang="en-US" sz="4400" dirty="0">
              <a:latin typeface="Eras Demi ITC" panose="020B0805030504020804" pitchFamily="34" charset="0"/>
            </a:endParaRPr>
          </a:p>
        </p:txBody>
      </p:sp>
      <p:sp>
        <p:nvSpPr>
          <p:cNvPr id="3" name="Content Placeholder 2"/>
          <p:cNvSpPr>
            <a:spLocks noGrp="1"/>
          </p:cNvSpPr>
          <p:nvPr>
            <p:ph idx="1"/>
          </p:nvPr>
        </p:nvSpPr>
        <p:spPr/>
        <p:txBody>
          <a:bodyPr>
            <a:normAutofit fontScale="85000" lnSpcReduction="20000"/>
          </a:bodyPr>
          <a:lstStyle/>
          <a:p>
            <a:r>
              <a:rPr lang="en-US" b="1" dirty="0" smtClean="0"/>
              <a:t>Gravestones </a:t>
            </a:r>
            <a:r>
              <a:rPr lang="en-US" b="1" dirty="0"/>
              <a:t>and </a:t>
            </a:r>
            <a:r>
              <a:rPr lang="en-US" b="1" dirty="0" smtClean="0"/>
              <a:t>tattoos</a:t>
            </a:r>
            <a:endParaRPr lang="en-US" b="1" dirty="0"/>
          </a:p>
          <a:p>
            <a:r>
              <a:rPr lang="en-US" b="1" dirty="0" smtClean="0"/>
              <a:t>Scratch </a:t>
            </a:r>
            <a:r>
              <a:rPr lang="en-US" b="1" dirty="0"/>
              <a:t>off lottery </a:t>
            </a:r>
            <a:r>
              <a:rPr lang="en-US" b="1" dirty="0" smtClean="0"/>
              <a:t>tickets</a:t>
            </a:r>
          </a:p>
          <a:p>
            <a:r>
              <a:rPr lang="en-US" b="1" dirty="0" smtClean="0"/>
              <a:t>Virtual grocery </a:t>
            </a:r>
            <a:r>
              <a:rPr lang="en-US" b="1" dirty="0"/>
              <a:t>s</a:t>
            </a:r>
            <a:r>
              <a:rPr lang="en-US" b="1" dirty="0" smtClean="0"/>
              <a:t>tore</a:t>
            </a:r>
          </a:p>
          <a:p>
            <a:r>
              <a:rPr lang="en-US" b="1" dirty="0" smtClean="0"/>
              <a:t>Airport Bathrooms</a:t>
            </a:r>
          </a:p>
          <a:p>
            <a:r>
              <a:rPr lang="en-US" b="1" dirty="0" smtClean="0"/>
              <a:t>Giant QR Codes on top of roofs for advertisement</a:t>
            </a:r>
          </a:p>
          <a:p>
            <a:r>
              <a:rPr lang="en-US" b="1" dirty="0" smtClean="0"/>
              <a:t>Haircuts</a:t>
            </a:r>
          </a:p>
          <a:p>
            <a:r>
              <a:rPr lang="en-US" b="1" dirty="0" smtClean="0"/>
              <a:t>Food</a:t>
            </a:r>
          </a:p>
          <a:p>
            <a:pPr marL="0" indent="0">
              <a:buNone/>
            </a:pPr>
            <a:r>
              <a:rPr lang="en-US" dirty="0" smtClean="0"/>
              <a:t> </a:t>
            </a:r>
          </a:p>
          <a:p>
            <a:endParaRPr lang="en-US" dirty="0"/>
          </a:p>
          <a:p>
            <a:endParaRPr lang="en-US" dirty="0"/>
          </a:p>
        </p:txBody>
      </p:sp>
      <p:pic>
        <p:nvPicPr>
          <p:cNvPr id="4" name="Picture 3"/>
          <p:cNvPicPr>
            <a:picLocks noChangeAspect="1"/>
          </p:cNvPicPr>
          <p:nvPr/>
        </p:nvPicPr>
        <p:blipFill>
          <a:blip r:embed="rId2"/>
          <a:stretch>
            <a:fillRect/>
          </a:stretch>
        </p:blipFill>
        <p:spPr>
          <a:xfrm>
            <a:off x="8112734" y="2125247"/>
            <a:ext cx="2297483" cy="2297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199518" y="3089323"/>
            <a:ext cx="1430969" cy="369332"/>
          </a:xfrm>
          <a:prstGeom prst="rect">
            <a:avLst/>
          </a:prstGeom>
        </p:spPr>
        <p:txBody>
          <a:bodyPr wrap="none">
            <a:spAutoFit/>
          </a:bodyPr>
          <a:lstStyle/>
          <a:p>
            <a:r>
              <a:rPr lang="en-US" dirty="0" smtClean="0">
                <a:hlinkClick r:id="rId3"/>
              </a:rPr>
              <a:t>Virtual Store</a:t>
            </a:r>
            <a:r>
              <a:rPr lang="en-US" dirty="0" smtClean="0"/>
              <a:t> </a:t>
            </a:r>
            <a:endParaRPr lang="en-US" dirty="0"/>
          </a:p>
        </p:txBody>
      </p:sp>
      <p:pic>
        <p:nvPicPr>
          <p:cNvPr id="2052" name="Picture 4" descr="Pin on QR Co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418" y="4651330"/>
            <a:ext cx="2910316" cy="1925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QR codes stir controversy regarding GMO food lab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679" y="4651330"/>
            <a:ext cx="1910344" cy="2132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6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Demi ITC" panose="020B0805030504020804" pitchFamily="34" charset="0"/>
              </a:rPr>
              <a:t>Why Are QR Codes Useful?</a:t>
            </a:r>
            <a:endParaRPr lang="en-US" dirty="0">
              <a:latin typeface="Eras Demi ITC" panose="020B0805030504020804" pitchFamily="34" charset="0"/>
            </a:endParaRPr>
          </a:p>
        </p:txBody>
      </p:sp>
      <p:sp>
        <p:nvSpPr>
          <p:cNvPr id="3" name="Content Placeholder 2"/>
          <p:cNvSpPr>
            <a:spLocks noGrp="1"/>
          </p:cNvSpPr>
          <p:nvPr>
            <p:ph idx="1"/>
          </p:nvPr>
        </p:nvSpPr>
        <p:spPr/>
        <p:txBody>
          <a:bodyPr/>
          <a:lstStyle/>
          <a:p>
            <a:r>
              <a:rPr lang="en-US" dirty="0" smtClean="0"/>
              <a:t>Limited Space </a:t>
            </a:r>
          </a:p>
          <a:p>
            <a:r>
              <a:rPr lang="en-US" dirty="0" smtClean="0"/>
              <a:t>Cost effective </a:t>
            </a:r>
          </a:p>
          <a:p>
            <a:r>
              <a:rPr lang="en-US" dirty="0" smtClean="0"/>
              <a:t>Accessible QR Reader  </a:t>
            </a:r>
            <a:endParaRPr lang="en-US" dirty="0" smtClean="0"/>
          </a:p>
          <a:p>
            <a:r>
              <a:rPr lang="en-US" dirty="0" smtClean="0"/>
              <a:t>Contactless way of payment or registering </a:t>
            </a:r>
          </a:p>
          <a:p>
            <a:r>
              <a:rPr lang="en-US" dirty="0" smtClean="0"/>
              <a:t>You can track the usage- (usually when you subscribe)</a:t>
            </a:r>
          </a:p>
          <a:p>
            <a:r>
              <a:rPr lang="en-US" dirty="0" smtClean="0"/>
              <a:t> It isn’t going anywhere anytime soon. </a:t>
            </a:r>
          </a:p>
          <a:p>
            <a:endParaRPr lang="en-US" dirty="0"/>
          </a:p>
        </p:txBody>
      </p:sp>
    </p:spTree>
    <p:extLst>
      <p:ext uri="{BB962C8B-B14F-4D97-AF65-F5344CB8AC3E}">
        <p14:creationId xmlns:p14="http://schemas.microsoft.com/office/powerpoint/2010/main" val="39940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C7D9E6-B0D9-433E-BD46-EB60F64F4DA8}">
  <ds:schemaRefs>
    <ds:schemaRef ds:uri="http://purl.org/dc/elements/1.1/"/>
    <ds:schemaRef ds:uri="16c05727-aa75-4e4a-9b5f-8a80a116589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A875DA-F9FD-4F83-A049-3B1027B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Template>
  <TotalTime>0</TotalTime>
  <Words>1809</Words>
  <Application>Microsoft Office PowerPoint</Application>
  <PresentationFormat>Widescreen</PresentationFormat>
  <Paragraphs>158</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Corbel</vt:lpstr>
      <vt:lpstr>Eras Demi ITC</vt:lpstr>
      <vt:lpstr>Eras Light ITC</vt:lpstr>
      <vt:lpstr>Franklin Gothic Book</vt:lpstr>
      <vt:lpstr>Segoe UI</vt:lpstr>
      <vt:lpstr>Parallax</vt:lpstr>
      <vt:lpstr>The QR Code and Beyond</vt:lpstr>
      <vt:lpstr>PowerPoint Presentation</vt:lpstr>
      <vt:lpstr>Why Host This Session?  </vt:lpstr>
      <vt:lpstr>Getting To Know The QR Code</vt:lpstr>
      <vt:lpstr>How It Has Evolved Today</vt:lpstr>
      <vt:lpstr>History With ICD</vt:lpstr>
      <vt:lpstr>Where Do We See QR Codes Today?</vt:lpstr>
      <vt:lpstr>The Craziest Places</vt:lpstr>
      <vt:lpstr>Why Are QR Codes Useful?</vt:lpstr>
      <vt:lpstr>ICD Centers Using QR Codes</vt:lpstr>
      <vt:lpstr>Other Examples</vt:lpstr>
      <vt:lpstr>Taking QR Codes to the Next Level</vt:lpstr>
      <vt:lpstr>QR Code Generators</vt:lpstr>
      <vt:lpstr>How Many Exist?</vt:lpstr>
      <vt:lpstr>How Easy Is It?</vt:lpstr>
      <vt:lpstr>Which QR Code Generators Are Best?</vt:lpstr>
      <vt:lpstr>Let’s Put It To The Test!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2023-06-19T15:10:38Z</dcterms:created>
  <dcterms:modified xsi:type="dcterms:W3CDTF">2023-06-22T15:00:22Z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